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88" r:id="rId2"/>
    <p:sldMasterId id="2147484189" r:id="rId3"/>
    <p:sldMasterId id="2147484194" r:id="rId4"/>
    <p:sldMasterId id="2147484200" r:id="rId5"/>
    <p:sldMasterId id="2147484205" r:id="rId6"/>
    <p:sldMasterId id="2147484211" r:id="rId7"/>
    <p:sldMasterId id="2147484216" r:id="rId8"/>
    <p:sldMasterId id="2147484221" r:id="rId9"/>
    <p:sldMasterId id="2147484226" r:id="rId10"/>
    <p:sldMasterId id="2147484244" r:id="rId11"/>
    <p:sldMasterId id="2147484249" r:id="rId12"/>
    <p:sldMasterId id="2147484256" r:id="rId13"/>
    <p:sldMasterId id="2147484268" r:id="rId14"/>
    <p:sldMasterId id="2147484280" r:id="rId15"/>
  </p:sldMasterIdLst>
  <p:notesMasterIdLst>
    <p:notesMasterId r:id="rId73"/>
  </p:notesMasterIdLst>
  <p:handoutMasterIdLst>
    <p:handoutMasterId r:id="rId74"/>
  </p:handoutMasterIdLst>
  <p:sldIdLst>
    <p:sldId id="259" r:id="rId16"/>
    <p:sldId id="264" r:id="rId17"/>
    <p:sldId id="531" r:id="rId18"/>
    <p:sldId id="266" r:id="rId19"/>
    <p:sldId id="326" r:id="rId20"/>
    <p:sldId id="598" r:id="rId21"/>
    <p:sldId id="372" r:id="rId22"/>
    <p:sldId id="595" r:id="rId23"/>
    <p:sldId id="258" r:id="rId24"/>
    <p:sldId id="602" r:id="rId25"/>
    <p:sldId id="416" r:id="rId26"/>
    <p:sldId id="256" r:id="rId27"/>
    <p:sldId id="257" r:id="rId28"/>
    <p:sldId id="574" r:id="rId29"/>
    <p:sldId id="487" r:id="rId30"/>
    <p:sldId id="532" r:id="rId31"/>
    <p:sldId id="517" r:id="rId32"/>
    <p:sldId id="330" r:id="rId33"/>
    <p:sldId id="603" r:id="rId34"/>
    <p:sldId id="524" r:id="rId35"/>
    <p:sldId id="278" r:id="rId36"/>
    <p:sldId id="279" r:id="rId37"/>
    <p:sldId id="271" r:id="rId38"/>
    <p:sldId id="269" r:id="rId39"/>
    <p:sldId id="525" r:id="rId40"/>
    <p:sldId id="596" r:id="rId41"/>
    <p:sldId id="260" r:id="rId42"/>
    <p:sldId id="261" r:id="rId43"/>
    <p:sldId id="597" r:id="rId44"/>
    <p:sldId id="263" r:id="rId45"/>
    <p:sldId id="262" r:id="rId46"/>
    <p:sldId id="556" r:id="rId47"/>
    <p:sldId id="383" r:id="rId48"/>
    <p:sldId id="396" r:id="rId49"/>
    <p:sldId id="398" r:id="rId50"/>
    <p:sldId id="401" r:id="rId51"/>
    <p:sldId id="402" r:id="rId52"/>
    <p:sldId id="403" r:id="rId53"/>
    <p:sldId id="404" r:id="rId54"/>
    <p:sldId id="405" r:id="rId55"/>
    <p:sldId id="406" r:id="rId56"/>
    <p:sldId id="339" r:id="rId57"/>
    <p:sldId id="599" r:id="rId58"/>
    <p:sldId id="601" r:id="rId59"/>
    <p:sldId id="600" r:id="rId60"/>
    <p:sldId id="576" r:id="rId61"/>
    <p:sldId id="604" r:id="rId62"/>
    <p:sldId id="605" r:id="rId63"/>
    <p:sldId id="606" r:id="rId64"/>
    <p:sldId id="607" r:id="rId65"/>
    <p:sldId id="575" r:id="rId66"/>
    <p:sldId id="288" r:id="rId67"/>
    <p:sldId id="289" r:id="rId68"/>
    <p:sldId id="291" r:id="rId69"/>
    <p:sldId id="290" r:id="rId70"/>
    <p:sldId id="555" r:id="rId71"/>
    <p:sldId id="301" r:id="rId7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09E2F"/>
    <a:srgbClr val="003B49"/>
    <a:srgbClr val="005F83"/>
    <a:srgbClr val="0A0AA6"/>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1" autoAdjust="0"/>
    <p:restoredTop sz="94586" autoAdjust="0"/>
  </p:normalViewPr>
  <p:slideViewPr>
    <p:cSldViewPr snapToGrid="0" snapToObjects="1" showGuides="1">
      <p:cViewPr varScale="1">
        <p:scale>
          <a:sx n="108" d="100"/>
          <a:sy n="108" d="100"/>
        </p:scale>
        <p:origin x="1752" y="120"/>
      </p:cViewPr>
      <p:guideLst>
        <p:guide orient="horz" pos="2109"/>
        <p:guide pos="3448"/>
      </p:guideLst>
    </p:cSldViewPr>
  </p:slideViewPr>
  <p:outlineViewPr>
    <p:cViewPr>
      <p:scale>
        <a:sx n="33" d="100"/>
        <a:sy n="33" d="100"/>
      </p:scale>
      <p:origin x="0" y="-22338"/>
    </p:cViewPr>
  </p:outlineViewPr>
  <p:notesTextViewPr>
    <p:cViewPr>
      <p:scale>
        <a:sx n="3" d="2"/>
        <a:sy n="3" d="2"/>
      </p:scale>
      <p:origin x="0" y="0"/>
    </p:cViewPr>
  </p:notesTextViewPr>
  <p:sorterViewPr>
    <p:cViewPr>
      <p:scale>
        <a:sx n="100" d="100"/>
        <a:sy n="100" d="100"/>
      </p:scale>
      <p:origin x="0" y="-3456"/>
    </p:cViewPr>
  </p:sorterViewPr>
  <p:notesViewPr>
    <p:cSldViewPr snapToGrid="0" snapToObjects="1">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16"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2/25/2021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AD45B-D55B-416C-938F-6E117D78AE10}" type="datetimeFigureOut">
              <a:rPr lang="en-US" smtClean="0"/>
              <a:t>2/25/2021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66E6F-1E71-40F1-A2D2-2FDF91F15AFC}" type="slidenum">
              <a:rPr lang="en-US" smtClean="0"/>
              <a:t>‹#›</a:t>
            </a:fld>
            <a:endParaRPr lang="en-US"/>
          </a:p>
        </p:txBody>
      </p:sp>
    </p:spTree>
    <p:extLst>
      <p:ext uri="{BB962C8B-B14F-4D97-AF65-F5344CB8AC3E}">
        <p14:creationId xmlns:p14="http://schemas.microsoft.com/office/powerpoint/2010/main" val="33615564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a:t>
            </a:fld>
            <a:endParaRPr lang="en-US" dirty="0"/>
          </a:p>
        </p:txBody>
      </p:sp>
    </p:spTree>
    <p:extLst>
      <p:ext uri="{BB962C8B-B14F-4D97-AF65-F5344CB8AC3E}">
        <p14:creationId xmlns:p14="http://schemas.microsoft.com/office/powerpoint/2010/main" val="368533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165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922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976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29AAD-2604-425D-8AED-EE3752077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67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943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22A66E6F-1E71-40F1-A2D2-2FDF91F15AFC}" type="slidenum">
              <a:rPr lang="en-US" smtClean="0"/>
              <a:t>57</a:t>
            </a:fld>
            <a:endParaRPr lang="en-US"/>
          </a:p>
        </p:txBody>
      </p:sp>
    </p:spTree>
    <p:extLst>
      <p:ext uri="{BB962C8B-B14F-4D97-AF65-F5344CB8AC3E}">
        <p14:creationId xmlns:p14="http://schemas.microsoft.com/office/powerpoint/2010/main" val="92664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2</a:t>
            </a:fld>
            <a:endParaRPr lang="en-US" dirty="0"/>
          </a:p>
        </p:txBody>
      </p:sp>
    </p:spTree>
    <p:extLst>
      <p:ext uri="{BB962C8B-B14F-4D97-AF65-F5344CB8AC3E}">
        <p14:creationId xmlns:p14="http://schemas.microsoft.com/office/powerpoint/2010/main" val="92976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3</a:t>
            </a:fld>
            <a:endParaRPr lang="en-US" dirty="0"/>
          </a:p>
        </p:txBody>
      </p:sp>
    </p:spTree>
    <p:extLst>
      <p:ext uri="{BB962C8B-B14F-4D97-AF65-F5344CB8AC3E}">
        <p14:creationId xmlns:p14="http://schemas.microsoft.com/office/powerpoint/2010/main" val="68165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F9E3D6-5F6E-4A40-AC60-510B2E1BAF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55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F9E3D6-5F6E-4A40-AC60-510B2E1BAF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733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336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805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46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60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874977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522057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623640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885923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058441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70920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847391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1751513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137577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80455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37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619918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1" y="3586334"/>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2"/>
            <a:ext cx="8184662" cy="411171"/>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16123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1" y="3042959"/>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185977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1" y="3042961"/>
            <a:ext cx="8021637" cy="3416457"/>
          </a:xfrm>
          <a:prstGeom prst="rect">
            <a:avLst/>
          </a:prstGeom>
        </p:spPr>
        <p:txBody>
          <a:bodyPr>
            <a:normAutofit/>
          </a:bodyPr>
          <a:lstStyle>
            <a:lvl1pPr marL="0" indent="0">
              <a:buNone/>
              <a:defRPr sz="18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534841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98908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914525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827452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824157"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269831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3205931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38244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802655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3835619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266249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509686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475746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264510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479918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1788111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395006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1137940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489552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1932027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C828-FEC0-40E1-8AA9-D92B21A34B4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002244C-02E3-4EA5-BC7D-C16417CF9A6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9E0A15E-0516-48C8-8E0B-097269378356}"/>
              </a:ext>
            </a:extLst>
          </p:cNvPr>
          <p:cNvSpPr>
            <a:spLocks noGrp="1"/>
          </p:cNvSpPr>
          <p:nvPr>
            <p:ph type="dt" sz="half" idx="10"/>
          </p:nvPr>
        </p:nvSpPr>
        <p:spPr/>
        <p:txBody>
          <a:bodyPr/>
          <a:lstStyle/>
          <a:p>
            <a:fld id="{50655902-A43C-4C05-AA4F-1929A3B05E10}" type="datetimeFigureOut">
              <a:rPr lang="en-US" smtClean="0"/>
              <a:t>2/25/2021</a:t>
            </a:fld>
            <a:endParaRPr lang="en-US"/>
          </a:p>
        </p:txBody>
      </p:sp>
      <p:sp>
        <p:nvSpPr>
          <p:cNvPr id="5" name="Footer Placeholder 4">
            <a:extLst>
              <a:ext uri="{FF2B5EF4-FFF2-40B4-BE49-F238E27FC236}">
                <a16:creationId xmlns:a16="http://schemas.microsoft.com/office/drawing/2014/main" id="{292BB9F9-0C45-40DC-8CC5-73C67650F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424B-7869-44AC-9828-76410A3B6C46}"/>
              </a:ext>
            </a:extLst>
          </p:cNvPr>
          <p:cNvSpPr>
            <a:spLocks noGrp="1"/>
          </p:cNvSpPr>
          <p:nvPr>
            <p:ph type="sldNum" sz="quarter" idx="12"/>
          </p:nvPr>
        </p:nvSpPr>
        <p:spPr/>
        <p:txBody>
          <a:bodyPr/>
          <a:lstStyle/>
          <a:p>
            <a:fld id="{DCBCD9DB-05BC-4461-A57C-7DCB3A4DEFBB}" type="slidenum">
              <a:rPr lang="en-US" smtClean="0"/>
              <a:t>‹#›</a:t>
            </a:fld>
            <a:endParaRPr lang="en-US"/>
          </a:p>
        </p:txBody>
      </p:sp>
    </p:spTree>
    <p:extLst>
      <p:ext uri="{BB962C8B-B14F-4D97-AF65-F5344CB8AC3E}">
        <p14:creationId xmlns:p14="http://schemas.microsoft.com/office/powerpoint/2010/main" val="121342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429D-E627-413B-A766-273C07ACA5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DF4B35-EB0B-4C50-9EDA-E515CCCF95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0634E-AF36-4E41-B16F-9D9BB1252717}"/>
              </a:ext>
            </a:extLst>
          </p:cNvPr>
          <p:cNvSpPr>
            <a:spLocks noGrp="1"/>
          </p:cNvSpPr>
          <p:nvPr>
            <p:ph type="dt" sz="half" idx="10"/>
          </p:nvPr>
        </p:nvSpPr>
        <p:spPr/>
        <p:txBody>
          <a:bodyPr/>
          <a:lstStyle/>
          <a:p>
            <a:fld id="{50655902-A43C-4C05-AA4F-1929A3B05E10}" type="datetimeFigureOut">
              <a:rPr lang="en-US" smtClean="0"/>
              <a:t>2/25/2021</a:t>
            </a:fld>
            <a:endParaRPr lang="en-US"/>
          </a:p>
        </p:txBody>
      </p:sp>
      <p:sp>
        <p:nvSpPr>
          <p:cNvPr id="5" name="Footer Placeholder 4">
            <a:extLst>
              <a:ext uri="{FF2B5EF4-FFF2-40B4-BE49-F238E27FC236}">
                <a16:creationId xmlns:a16="http://schemas.microsoft.com/office/drawing/2014/main" id="{CF519AA5-BBA4-4863-8E70-82E50114D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84DD7-5683-484E-BAE7-8154EAE90CC5}"/>
              </a:ext>
            </a:extLst>
          </p:cNvPr>
          <p:cNvSpPr>
            <a:spLocks noGrp="1"/>
          </p:cNvSpPr>
          <p:nvPr>
            <p:ph type="sldNum" sz="quarter" idx="12"/>
          </p:nvPr>
        </p:nvSpPr>
        <p:spPr/>
        <p:txBody>
          <a:bodyPr/>
          <a:lstStyle/>
          <a:p>
            <a:fld id="{DCBCD9DB-05BC-4461-A57C-7DCB3A4DEFBB}" type="slidenum">
              <a:rPr lang="en-US" smtClean="0"/>
              <a:t>‹#›</a:t>
            </a:fld>
            <a:endParaRPr lang="en-US"/>
          </a:p>
        </p:txBody>
      </p:sp>
    </p:spTree>
    <p:extLst>
      <p:ext uri="{BB962C8B-B14F-4D97-AF65-F5344CB8AC3E}">
        <p14:creationId xmlns:p14="http://schemas.microsoft.com/office/powerpoint/2010/main" val="618809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0DF5-4522-4524-A4C8-8370B3988BF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BA657A4-A35D-4DF7-9BCA-A09471A281D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92CE18-9F38-4849-969C-D1A7F9E316AD}"/>
              </a:ext>
            </a:extLst>
          </p:cNvPr>
          <p:cNvSpPr>
            <a:spLocks noGrp="1"/>
          </p:cNvSpPr>
          <p:nvPr>
            <p:ph type="dt" sz="half" idx="10"/>
          </p:nvPr>
        </p:nvSpPr>
        <p:spPr/>
        <p:txBody>
          <a:bodyPr/>
          <a:lstStyle/>
          <a:p>
            <a:fld id="{50655902-A43C-4C05-AA4F-1929A3B05E10}" type="datetimeFigureOut">
              <a:rPr lang="en-US" smtClean="0"/>
              <a:t>2/25/2021</a:t>
            </a:fld>
            <a:endParaRPr lang="en-US"/>
          </a:p>
        </p:txBody>
      </p:sp>
      <p:sp>
        <p:nvSpPr>
          <p:cNvPr id="5" name="Footer Placeholder 4">
            <a:extLst>
              <a:ext uri="{FF2B5EF4-FFF2-40B4-BE49-F238E27FC236}">
                <a16:creationId xmlns:a16="http://schemas.microsoft.com/office/drawing/2014/main" id="{902B6DFE-1C04-409F-AD41-A900416CA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A94FA-A801-4275-A008-E7BDB033DEC8}"/>
              </a:ext>
            </a:extLst>
          </p:cNvPr>
          <p:cNvSpPr>
            <a:spLocks noGrp="1"/>
          </p:cNvSpPr>
          <p:nvPr>
            <p:ph type="sldNum" sz="quarter" idx="12"/>
          </p:nvPr>
        </p:nvSpPr>
        <p:spPr/>
        <p:txBody>
          <a:bodyPr/>
          <a:lstStyle/>
          <a:p>
            <a:fld id="{DCBCD9DB-05BC-4461-A57C-7DCB3A4DEFBB}" type="slidenum">
              <a:rPr lang="en-US" smtClean="0"/>
              <a:t>‹#›</a:t>
            </a:fld>
            <a:endParaRPr lang="en-US"/>
          </a:p>
        </p:txBody>
      </p:sp>
    </p:spTree>
    <p:extLst>
      <p:ext uri="{BB962C8B-B14F-4D97-AF65-F5344CB8AC3E}">
        <p14:creationId xmlns:p14="http://schemas.microsoft.com/office/powerpoint/2010/main" val="2304799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854-551E-4757-A1F5-9EC82D4F3A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C87C5-69B0-4E92-A4D0-DF39447F4D1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63CFE9-07FB-4AAA-8A10-B432465F2B8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815451-6DB7-46C0-98C4-E767FC24FA5D}"/>
              </a:ext>
            </a:extLst>
          </p:cNvPr>
          <p:cNvSpPr>
            <a:spLocks noGrp="1"/>
          </p:cNvSpPr>
          <p:nvPr>
            <p:ph type="dt" sz="half" idx="10"/>
          </p:nvPr>
        </p:nvSpPr>
        <p:spPr/>
        <p:txBody>
          <a:bodyPr/>
          <a:lstStyle/>
          <a:p>
            <a:fld id="{50655902-A43C-4C05-AA4F-1929A3B05E10}" type="datetimeFigureOut">
              <a:rPr lang="en-US" smtClean="0"/>
              <a:t>2/25/2021</a:t>
            </a:fld>
            <a:endParaRPr lang="en-US"/>
          </a:p>
        </p:txBody>
      </p:sp>
      <p:sp>
        <p:nvSpPr>
          <p:cNvPr id="6" name="Footer Placeholder 5">
            <a:extLst>
              <a:ext uri="{FF2B5EF4-FFF2-40B4-BE49-F238E27FC236}">
                <a16:creationId xmlns:a16="http://schemas.microsoft.com/office/drawing/2014/main" id="{B290BEBF-9081-4F90-8729-A84EB712BE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50A4B9-9F8B-4F67-BEC1-02334E2FA8D2}"/>
              </a:ext>
            </a:extLst>
          </p:cNvPr>
          <p:cNvSpPr>
            <a:spLocks noGrp="1"/>
          </p:cNvSpPr>
          <p:nvPr>
            <p:ph type="sldNum" sz="quarter" idx="12"/>
          </p:nvPr>
        </p:nvSpPr>
        <p:spPr/>
        <p:txBody>
          <a:bodyPr/>
          <a:lstStyle/>
          <a:p>
            <a:fld id="{DCBCD9DB-05BC-4461-A57C-7DCB3A4DEFBB}" type="slidenum">
              <a:rPr lang="en-US" smtClean="0"/>
              <a:t>‹#›</a:t>
            </a:fld>
            <a:endParaRPr lang="en-US"/>
          </a:p>
        </p:txBody>
      </p:sp>
    </p:spTree>
    <p:extLst>
      <p:ext uri="{BB962C8B-B14F-4D97-AF65-F5344CB8AC3E}">
        <p14:creationId xmlns:p14="http://schemas.microsoft.com/office/powerpoint/2010/main" val="26930410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435B-7427-402C-83F6-C6902209FFE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D10FAC-FBC5-46BE-8746-A25DF776F1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0517320-422C-4914-A507-E55E5AC54C6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C2D21-65C9-48EA-AE2A-21F16E1D3A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0B127D4-B635-4ECF-BA13-70608E09DA1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C17CD1-28A6-4B90-B322-971A9DF6FCAB}"/>
              </a:ext>
            </a:extLst>
          </p:cNvPr>
          <p:cNvSpPr>
            <a:spLocks noGrp="1"/>
          </p:cNvSpPr>
          <p:nvPr>
            <p:ph type="dt" sz="half" idx="10"/>
          </p:nvPr>
        </p:nvSpPr>
        <p:spPr/>
        <p:txBody>
          <a:bodyPr/>
          <a:lstStyle/>
          <a:p>
            <a:fld id="{50655902-A43C-4C05-AA4F-1929A3B05E10}" type="datetimeFigureOut">
              <a:rPr lang="en-US" smtClean="0"/>
              <a:t>2/25/2021</a:t>
            </a:fld>
            <a:endParaRPr lang="en-US"/>
          </a:p>
        </p:txBody>
      </p:sp>
      <p:sp>
        <p:nvSpPr>
          <p:cNvPr id="8" name="Footer Placeholder 7">
            <a:extLst>
              <a:ext uri="{FF2B5EF4-FFF2-40B4-BE49-F238E27FC236}">
                <a16:creationId xmlns:a16="http://schemas.microsoft.com/office/drawing/2014/main" id="{9C2144EA-B4CE-43ED-AF65-25F4BB7281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90C200-44A7-4E25-9D8E-DC1DB7D0E305}"/>
              </a:ext>
            </a:extLst>
          </p:cNvPr>
          <p:cNvSpPr>
            <a:spLocks noGrp="1"/>
          </p:cNvSpPr>
          <p:nvPr>
            <p:ph type="sldNum" sz="quarter" idx="12"/>
          </p:nvPr>
        </p:nvSpPr>
        <p:spPr/>
        <p:txBody>
          <a:bodyPr/>
          <a:lstStyle/>
          <a:p>
            <a:fld id="{DCBCD9DB-05BC-4461-A57C-7DCB3A4DEFBB}" type="slidenum">
              <a:rPr lang="en-US" smtClean="0"/>
              <a:t>‹#›</a:t>
            </a:fld>
            <a:endParaRPr lang="en-US"/>
          </a:p>
        </p:txBody>
      </p:sp>
    </p:spTree>
    <p:extLst>
      <p:ext uri="{BB962C8B-B14F-4D97-AF65-F5344CB8AC3E}">
        <p14:creationId xmlns:p14="http://schemas.microsoft.com/office/powerpoint/2010/main" val="6962790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3A0A-78C5-422E-94C7-678347F983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096A6F-5192-48E6-812E-9E2AE469889F}"/>
              </a:ext>
            </a:extLst>
          </p:cNvPr>
          <p:cNvSpPr>
            <a:spLocks noGrp="1"/>
          </p:cNvSpPr>
          <p:nvPr>
            <p:ph type="dt" sz="half" idx="10"/>
          </p:nvPr>
        </p:nvSpPr>
        <p:spPr/>
        <p:txBody>
          <a:bodyPr/>
          <a:lstStyle/>
          <a:p>
            <a:fld id="{50655902-A43C-4C05-AA4F-1929A3B05E10}" type="datetimeFigureOut">
              <a:rPr lang="en-US" smtClean="0"/>
              <a:t>2/25/2021</a:t>
            </a:fld>
            <a:endParaRPr lang="en-US"/>
          </a:p>
        </p:txBody>
      </p:sp>
      <p:sp>
        <p:nvSpPr>
          <p:cNvPr id="4" name="Footer Placeholder 3">
            <a:extLst>
              <a:ext uri="{FF2B5EF4-FFF2-40B4-BE49-F238E27FC236}">
                <a16:creationId xmlns:a16="http://schemas.microsoft.com/office/drawing/2014/main" id="{17D8A472-D37F-4714-9818-FEC97F9CAC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D0EC47-E965-492B-BA92-EE4FB5A7356F}"/>
              </a:ext>
            </a:extLst>
          </p:cNvPr>
          <p:cNvSpPr>
            <a:spLocks noGrp="1"/>
          </p:cNvSpPr>
          <p:nvPr>
            <p:ph type="sldNum" sz="quarter" idx="12"/>
          </p:nvPr>
        </p:nvSpPr>
        <p:spPr/>
        <p:txBody>
          <a:bodyPr/>
          <a:lstStyle/>
          <a:p>
            <a:fld id="{DCBCD9DB-05BC-4461-A57C-7DCB3A4DEFBB}" type="slidenum">
              <a:rPr lang="en-US" smtClean="0"/>
              <a:t>‹#›</a:t>
            </a:fld>
            <a:endParaRPr lang="en-US"/>
          </a:p>
        </p:txBody>
      </p:sp>
    </p:spTree>
    <p:extLst>
      <p:ext uri="{BB962C8B-B14F-4D97-AF65-F5344CB8AC3E}">
        <p14:creationId xmlns:p14="http://schemas.microsoft.com/office/powerpoint/2010/main" val="17606536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FA8A96-0A60-470A-9618-D2EE4391FBD9}"/>
              </a:ext>
            </a:extLst>
          </p:cNvPr>
          <p:cNvSpPr>
            <a:spLocks noGrp="1"/>
          </p:cNvSpPr>
          <p:nvPr>
            <p:ph type="dt" sz="half" idx="10"/>
          </p:nvPr>
        </p:nvSpPr>
        <p:spPr/>
        <p:txBody>
          <a:bodyPr/>
          <a:lstStyle/>
          <a:p>
            <a:fld id="{50655902-A43C-4C05-AA4F-1929A3B05E10}" type="datetimeFigureOut">
              <a:rPr lang="en-US" smtClean="0"/>
              <a:t>2/25/2021</a:t>
            </a:fld>
            <a:endParaRPr lang="en-US"/>
          </a:p>
        </p:txBody>
      </p:sp>
      <p:sp>
        <p:nvSpPr>
          <p:cNvPr id="3" name="Footer Placeholder 2">
            <a:extLst>
              <a:ext uri="{FF2B5EF4-FFF2-40B4-BE49-F238E27FC236}">
                <a16:creationId xmlns:a16="http://schemas.microsoft.com/office/drawing/2014/main" id="{F13BA09C-EF89-4357-B000-49759183AF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EE48E7-B299-4358-8FFE-910C4BBB19A9}"/>
              </a:ext>
            </a:extLst>
          </p:cNvPr>
          <p:cNvSpPr>
            <a:spLocks noGrp="1"/>
          </p:cNvSpPr>
          <p:nvPr>
            <p:ph type="sldNum" sz="quarter" idx="12"/>
          </p:nvPr>
        </p:nvSpPr>
        <p:spPr/>
        <p:txBody>
          <a:bodyPr/>
          <a:lstStyle/>
          <a:p>
            <a:fld id="{DCBCD9DB-05BC-4461-A57C-7DCB3A4DEFBB}" type="slidenum">
              <a:rPr lang="en-US" smtClean="0"/>
              <a:t>‹#›</a:t>
            </a:fld>
            <a:endParaRPr lang="en-US"/>
          </a:p>
        </p:txBody>
      </p:sp>
    </p:spTree>
    <p:extLst>
      <p:ext uri="{BB962C8B-B14F-4D97-AF65-F5344CB8AC3E}">
        <p14:creationId xmlns:p14="http://schemas.microsoft.com/office/powerpoint/2010/main" val="2755407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5030-80D1-410A-A434-FC326AD631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D9607C4-8616-4FE7-BCEB-5A127F44B5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834B62-8186-4A35-93BF-BD154F7EA3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2262AFC-8A57-4321-9AD5-12EEB9E55E40}"/>
              </a:ext>
            </a:extLst>
          </p:cNvPr>
          <p:cNvSpPr>
            <a:spLocks noGrp="1"/>
          </p:cNvSpPr>
          <p:nvPr>
            <p:ph type="dt" sz="half" idx="10"/>
          </p:nvPr>
        </p:nvSpPr>
        <p:spPr/>
        <p:txBody>
          <a:bodyPr/>
          <a:lstStyle/>
          <a:p>
            <a:fld id="{50655902-A43C-4C05-AA4F-1929A3B05E10}" type="datetimeFigureOut">
              <a:rPr lang="en-US" smtClean="0"/>
              <a:t>2/25/2021</a:t>
            </a:fld>
            <a:endParaRPr lang="en-US"/>
          </a:p>
        </p:txBody>
      </p:sp>
      <p:sp>
        <p:nvSpPr>
          <p:cNvPr id="6" name="Footer Placeholder 5">
            <a:extLst>
              <a:ext uri="{FF2B5EF4-FFF2-40B4-BE49-F238E27FC236}">
                <a16:creationId xmlns:a16="http://schemas.microsoft.com/office/drawing/2014/main" id="{34C25384-EF02-4A67-97BF-BB0920BF0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E2B86-38F8-4C3E-A00A-9C64122DB6D6}"/>
              </a:ext>
            </a:extLst>
          </p:cNvPr>
          <p:cNvSpPr>
            <a:spLocks noGrp="1"/>
          </p:cNvSpPr>
          <p:nvPr>
            <p:ph type="sldNum" sz="quarter" idx="12"/>
          </p:nvPr>
        </p:nvSpPr>
        <p:spPr/>
        <p:txBody>
          <a:bodyPr/>
          <a:lstStyle/>
          <a:p>
            <a:fld id="{DCBCD9DB-05BC-4461-A57C-7DCB3A4DEFBB}" type="slidenum">
              <a:rPr lang="en-US" smtClean="0"/>
              <a:t>‹#›</a:t>
            </a:fld>
            <a:endParaRPr lang="en-US"/>
          </a:p>
        </p:txBody>
      </p:sp>
    </p:spTree>
    <p:extLst>
      <p:ext uri="{BB962C8B-B14F-4D97-AF65-F5344CB8AC3E}">
        <p14:creationId xmlns:p14="http://schemas.microsoft.com/office/powerpoint/2010/main" val="736625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C8E8-E48E-4900-AE5A-E21F9C71D44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10A6F96-60A6-42F6-A105-C237B7AE9BC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5D24C36-47A9-44EA-B4A8-7D74C09567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CE94AA-BB93-418D-B83A-7C142ECBFAA3}"/>
              </a:ext>
            </a:extLst>
          </p:cNvPr>
          <p:cNvSpPr>
            <a:spLocks noGrp="1"/>
          </p:cNvSpPr>
          <p:nvPr>
            <p:ph type="dt" sz="half" idx="10"/>
          </p:nvPr>
        </p:nvSpPr>
        <p:spPr/>
        <p:txBody>
          <a:bodyPr/>
          <a:lstStyle/>
          <a:p>
            <a:fld id="{50655902-A43C-4C05-AA4F-1929A3B05E10}" type="datetimeFigureOut">
              <a:rPr lang="en-US" smtClean="0"/>
              <a:t>2/25/2021</a:t>
            </a:fld>
            <a:endParaRPr lang="en-US"/>
          </a:p>
        </p:txBody>
      </p:sp>
      <p:sp>
        <p:nvSpPr>
          <p:cNvPr id="6" name="Footer Placeholder 5">
            <a:extLst>
              <a:ext uri="{FF2B5EF4-FFF2-40B4-BE49-F238E27FC236}">
                <a16:creationId xmlns:a16="http://schemas.microsoft.com/office/drawing/2014/main" id="{4A7040A2-5DE0-4DD6-BA32-5A85F5007C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A3A0A-89EF-4A49-A2D5-1407AACE89E0}"/>
              </a:ext>
            </a:extLst>
          </p:cNvPr>
          <p:cNvSpPr>
            <a:spLocks noGrp="1"/>
          </p:cNvSpPr>
          <p:nvPr>
            <p:ph type="sldNum" sz="quarter" idx="12"/>
          </p:nvPr>
        </p:nvSpPr>
        <p:spPr/>
        <p:txBody>
          <a:bodyPr/>
          <a:lstStyle/>
          <a:p>
            <a:fld id="{DCBCD9DB-05BC-4461-A57C-7DCB3A4DEFBB}" type="slidenum">
              <a:rPr lang="en-US" smtClean="0"/>
              <a:t>‹#›</a:t>
            </a:fld>
            <a:endParaRPr lang="en-US"/>
          </a:p>
        </p:txBody>
      </p:sp>
    </p:spTree>
    <p:extLst>
      <p:ext uri="{BB962C8B-B14F-4D97-AF65-F5344CB8AC3E}">
        <p14:creationId xmlns:p14="http://schemas.microsoft.com/office/powerpoint/2010/main" val="344020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024342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E3C7-021A-4AFD-8BEA-693D746909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B28B28-B020-4B5C-8058-E6804CC72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A1502-1882-4529-929A-F333DBD5CD89}"/>
              </a:ext>
            </a:extLst>
          </p:cNvPr>
          <p:cNvSpPr>
            <a:spLocks noGrp="1"/>
          </p:cNvSpPr>
          <p:nvPr>
            <p:ph type="dt" sz="half" idx="10"/>
          </p:nvPr>
        </p:nvSpPr>
        <p:spPr/>
        <p:txBody>
          <a:bodyPr/>
          <a:lstStyle/>
          <a:p>
            <a:fld id="{50655902-A43C-4C05-AA4F-1929A3B05E10}" type="datetimeFigureOut">
              <a:rPr lang="en-US" smtClean="0"/>
              <a:t>2/25/2021</a:t>
            </a:fld>
            <a:endParaRPr lang="en-US"/>
          </a:p>
        </p:txBody>
      </p:sp>
      <p:sp>
        <p:nvSpPr>
          <p:cNvPr id="5" name="Footer Placeholder 4">
            <a:extLst>
              <a:ext uri="{FF2B5EF4-FFF2-40B4-BE49-F238E27FC236}">
                <a16:creationId xmlns:a16="http://schemas.microsoft.com/office/drawing/2014/main" id="{EBCDF3BA-98D8-4D37-8B3F-F8883DDDE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95564-668D-4D6A-B4AD-8413C1624AAE}"/>
              </a:ext>
            </a:extLst>
          </p:cNvPr>
          <p:cNvSpPr>
            <a:spLocks noGrp="1"/>
          </p:cNvSpPr>
          <p:nvPr>
            <p:ph type="sldNum" sz="quarter" idx="12"/>
          </p:nvPr>
        </p:nvSpPr>
        <p:spPr/>
        <p:txBody>
          <a:bodyPr/>
          <a:lstStyle/>
          <a:p>
            <a:fld id="{DCBCD9DB-05BC-4461-A57C-7DCB3A4DEFBB}" type="slidenum">
              <a:rPr lang="en-US" smtClean="0"/>
              <a:t>‹#›</a:t>
            </a:fld>
            <a:endParaRPr lang="en-US"/>
          </a:p>
        </p:txBody>
      </p:sp>
    </p:spTree>
    <p:extLst>
      <p:ext uri="{BB962C8B-B14F-4D97-AF65-F5344CB8AC3E}">
        <p14:creationId xmlns:p14="http://schemas.microsoft.com/office/powerpoint/2010/main" val="19387525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C3E7FC-2A91-4CF2-B5D8-A7E23B52598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8F3A35-1514-4C8F-8305-3A8DF45F51D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50D81-D043-4BA4-B3CB-C7279388E888}"/>
              </a:ext>
            </a:extLst>
          </p:cNvPr>
          <p:cNvSpPr>
            <a:spLocks noGrp="1"/>
          </p:cNvSpPr>
          <p:nvPr>
            <p:ph type="dt" sz="half" idx="10"/>
          </p:nvPr>
        </p:nvSpPr>
        <p:spPr/>
        <p:txBody>
          <a:bodyPr/>
          <a:lstStyle/>
          <a:p>
            <a:fld id="{50655902-A43C-4C05-AA4F-1929A3B05E10}" type="datetimeFigureOut">
              <a:rPr lang="en-US" smtClean="0"/>
              <a:t>2/25/2021</a:t>
            </a:fld>
            <a:endParaRPr lang="en-US"/>
          </a:p>
        </p:txBody>
      </p:sp>
      <p:sp>
        <p:nvSpPr>
          <p:cNvPr id="5" name="Footer Placeholder 4">
            <a:extLst>
              <a:ext uri="{FF2B5EF4-FFF2-40B4-BE49-F238E27FC236}">
                <a16:creationId xmlns:a16="http://schemas.microsoft.com/office/drawing/2014/main" id="{6BED7C73-ED59-47B9-B25F-FEEFBB9A4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9FE106-F230-45FE-A370-CD7108967528}"/>
              </a:ext>
            </a:extLst>
          </p:cNvPr>
          <p:cNvSpPr>
            <a:spLocks noGrp="1"/>
          </p:cNvSpPr>
          <p:nvPr>
            <p:ph type="sldNum" sz="quarter" idx="12"/>
          </p:nvPr>
        </p:nvSpPr>
        <p:spPr/>
        <p:txBody>
          <a:bodyPr/>
          <a:lstStyle/>
          <a:p>
            <a:fld id="{DCBCD9DB-05BC-4461-A57C-7DCB3A4DEFBB}" type="slidenum">
              <a:rPr lang="en-US" smtClean="0"/>
              <a:t>‹#›</a:t>
            </a:fld>
            <a:endParaRPr lang="en-US"/>
          </a:p>
        </p:txBody>
      </p:sp>
    </p:spTree>
    <p:extLst>
      <p:ext uri="{BB962C8B-B14F-4D97-AF65-F5344CB8AC3E}">
        <p14:creationId xmlns:p14="http://schemas.microsoft.com/office/powerpoint/2010/main" val="213544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8752380-C8BC-4AEA-B8DF-77D1A4FFDD99}" type="datetimeFigureOut">
              <a:rPr lang="en-US" smtClean="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dirty="0"/>
          </a:p>
        </p:txBody>
      </p:sp>
    </p:spTree>
    <p:extLst>
      <p:ext uri="{BB962C8B-B14F-4D97-AF65-F5344CB8AC3E}">
        <p14:creationId xmlns:p14="http://schemas.microsoft.com/office/powerpoint/2010/main" val="16048759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52380-C8BC-4AEA-B8DF-77D1A4FFDD99}" type="datetimeFigureOut">
              <a:rPr lang="en-US" smtClean="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dirty="0"/>
          </a:p>
        </p:txBody>
      </p:sp>
    </p:spTree>
    <p:extLst>
      <p:ext uri="{BB962C8B-B14F-4D97-AF65-F5344CB8AC3E}">
        <p14:creationId xmlns:p14="http://schemas.microsoft.com/office/powerpoint/2010/main" val="13797102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752380-C8BC-4AEA-B8DF-77D1A4FFDD99}" type="datetimeFigureOut">
              <a:rPr lang="en-US" smtClean="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dirty="0"/>
          </a:p>
        </p:txBody>
      </p:sp>
    </p:spTree>
    <p:extLst>
      <p:ext uri="{BB962C8B-B14F-4D97-AF65-F5344CB8AC3E}">
        <p14:creationId xmlns:p14="http://schemas.microsoft.com/office/powerpoint/2010/main" val="38831450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752380-C8BC-4AEA-B8DF-77D1A4FFDD99}" type="datetimeFigureOut">
              <a:rPr lang="en-US" smtClean="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6D1033-5508-463D-AC32-DBCD87ABF133}" type="slidenum">
              <a:rPr lang="en-US" smtClean="0"/>
              <a:t>‹#›</a:t>
            </a:fld>
            <a:endParaRPr lang="en-US" dirty="0"/>
          </a:p>
        </p:txBody>
      </p:sp>
    </p:spTree>
    <p:extLst>
      <p:ext uri="{BB962C8B-B14F-4D97-AF65-F5344CB8AC3E}">
        <p14:creationId xmlns:p14="http://schemas.microsoft.com/office/powerpoint/2010/main" val="781769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752380-C8BC-4AEA-B8DF-77D1A4FFDD99}" type="datetimeFigureOut">
              <a:rPr lang="en-US" smtClean="0"/>
              <a:t>2/25/2021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6D1033-5508-463D-AC32-DBCD87ABF133}" type="slidenum">
              <a:rPr lang="en-US" smtClean="0"/>
              <a:t>‹#›</a:t>
            </a:fld>
            <a:endParaRPr lang="en-US" dirty="0"/>
          </a:p>
        </p:txBody>
      </p:sp>
    </p:spTree>
    <p:extLst>
      <p:ext uri="{BB962C8B-B14F-4D97-AF65-F5344CB8AC3E}">
        <p14:creationId xmlns:p14="http://schemas.microsoft.com/office/powerpoint/2010/main" val="16911091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752380-C8BC-4AEA-B8DF-77D1A4FFDD99}" type="datetimeFigureOut">
              <a:rPr lang="en-US" smtClean="0"/>
              <a:t>2/25/2021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6D1033-5508-463D-AC32-DBCD87ABF133}" type="slidenum">
              <a:rPr lang="en-US" smtClean="0"/>
              <a:t>‹#›</a:t>
            </a:fld>
            <a:endParaRPr lang="en-US" dirty="0"/>
          </a:p>
        </p:txBody>
      </p:sp>
    </p:spTree>
    <p:extLst>
      <p:ext uri="{BB962C8B-B14F-4D97-AF65-F5344CB8AC3E}">
        <p14:creationId xmlns:p14="http://schemas.microsoft.com/office/powerpoint/2010/main" val="21534819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52380-C8BC-4AEA-B8DF-77D1A4FFDD99}" type="datetimeFigureOut">
              <a:rPr lang="en-US" smtClean="0"/>
              <a:t>2/25/2021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6D1033-5508-463D-AC32-DBCD87ABF133}" type="slidenum">
              <a:rPr lang="en-US" smtClean="0"/>
              <a:t>‹#›</a:t>
            </a:fld>
            <a:endParaRPr lang="en-US" dirty="0"/>
          </a:p>
        </p:txBody>
      </p:sp>
    </p:spTree>
    <p:extLst>
      <p:ext uri="{BB962C8B-B14F-4D97-AF65-F5344CB8AC3E}">
        <p14:creationId xmlns:p14="http://schemas.microsoft.com/office/powerpoint/2010/main" val="5380304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8752380-C8BC-4AEA-B8DF-77D1A4FFDD99}" type="datetimeFigureOut">
              <a:rPr lang="en-US" smtClean="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6D1033-5508-463D-AC32-DBCD87ABF133}" type="slidenum">
              <a:rPr lang="en-US" smtClean="0"/>
              <a:t>‹#›</a:t>
            </a:fld>
            <a:endParaRPr lang="en-US" dirty="0"/>
          </a:p>
        </p:txBody>
      </p:sp>
    </p:spTree>
    <p:extLst>
      <p:ext uri="{BB962C8B-B14F-4D97-AF65-F5344CB8AC3E}">
        <p14:creationId xmlns:p14="http://schemas.microsoft.com/office/powerpoint/2010/main" val="291032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C4AB3E-1B62-447D-9298-47F29002F9CB}"/>
              </a:ext>
            </a:extLst>
          </p:cNvPr>
          <p:cNvSpPr>
            <a:spLocks noGrp="1"/>
          </p:cNvSpPr>
          <p:nvPr>
            <p:ph type="dt" sz="half" idx="10"/>
          </p:nvPr>
        </p:nvSpPr>
        <p:spPr/>
        <p:txBody>
          <a:bodyPr/>
          <a:lstStyle/>
          <a:p>
            <a:fld id="{1BFD6A99-C5B0-4649-B7F3-7B8783E44A1B}" type="datetimeFigureOut">
              <a:rPr lang="en-US" smtClean="0"/>
              <a:t>2/25/2021</a:t>
            </a:fld>
            <a:endParaRPr lang="en-US"/>
          </a:p>
        </p:txBody>
      </p:sp>
      <p:sp>
        <p:nvSpPr>
          <p:cNvPr id="3" name="Footer Placeholder 2">
            <a:extLst>
              <a:ext uri="{FF2B5EF4-FFF2-40B4-BE49-F238E27FC236}">
                <a16:creationId xmlns:a16="http://schemas.microsoft.com/office/drawing/2014/main" id="{F8397330-77FD-45C9-BE94-EEB6665915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41089E-3729-465B-BE8B-29CBF45496B4}"/>
              </a:ext>
            </a:extLst>
          </p:cNvPr>
          <p:cNvSpPr>
            <a:spLocks noGrp="1"/>
          </p:cNvSpPr>
          <p:nvPr>
            <p:ph type="sldNum" sz="quarter" idx="12"/>
          </p:nvPr>
        </p:nvSpPr>
        <p:spPr/>
        <p:txBody>
          <a:bodyPr/>
          <a:lstStyle/>
          <a:p>
            <a:fld id="{C6DF03C7-F494-43B5-8E27-6A2C58E03372}" type="slidenum">
              <a:rPr lang="en-US" smtClean="0"/>
              <a:t>‹#›</a:t>
            </a:fld>
            <a:endParaRPr lang="en-US"/>
          </a:p>
        </p:txBody>
      </p:sp>
    </p:spTree>
    <p:extLst>
      <p:ext uri="{BB962C8B-B14F-4D97-AF65-F5344CB8AC3E}">
        <p14:creationId xmlns:p14="http://schemas.microsoft.com/office/powerpoint/2010/main" val="1360033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8752380-C8BC-4AEA-B8DF-77D1A4FFDD99}" type="datetimeFigureOut">
              <a:rPr lang="en-US" smtClean="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6D1033-5508-463D-AC32-DBCD87ABF133}" type="slidenum">
              <a:rPr lang="en-US" smtClean="0"/>
              <a:t>‹#›</a:t>
            </a:fld>
            <a:endParaRPr lang="en-US" dirty="0"/>
          </a:p>
        </p:txBody>
      </p:sp>
    </p:spTree>
    <p:extLst>
      <p:ext uri="{BB962C8B-B14F-4D97-AF65-F5344CB8AC3E}">
        <p14:creationId xmlns:p14="http://schemas.microsoft.com/office/powerpoint/2010/main" val="3335224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52380-C8BC-4AEA-B8DF-77D1A4FFDD99}" type="datetimeFigureOut">
              <a:rPr lang="en-US" smtClean="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dirty="0"/>
          </a:p>
        </p:txBody>
      </p:sp>
    </p:spTree>
    <p:extLst>
      <p:ext uri="{BB962C8B-B14F-4D97-AF65-F5344CB8AC3E}">
        <p14:creationId xmlns:p14="http://schemas.microsoft.com/office/powerpoint/2010/main" val="3722113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52380-C8BC-4AEA-B8DF-77D1A4FFDD99}" type="datetimeFigureOut">
              <a:rPr lang="en-US" smtClean="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dirty="0"/>
          </a:p>
        </p:txBody>
      </p:sp>
    </p:spTree>
    <p:extLst>
      <p:ext uri="{BB962C8B-B14F-4D97-AF65-F5344CB8AC3E}">
        <p14:creationId xmlns:p14="http://schemas.microsoft.com/office/powerpoint/2010/main" val="12111569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6917117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26452328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26145505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4718154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534400" cy="5257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390843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00290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340233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308507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jpg"/><Relationship Id="rId5" Type="http://schemas.openxmlformats.org/officeDocument/2006/relationships/theme" Target="../theme/theme10.xml"/><Relationship Id="rId4" Type="http://schemas.openxmlformats.org/officeDocument/2006/relationships/slideLayout" Target="../slideLayouts/slideLayout3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1.jpg"/><Relationship Id="rId5" Type="http://schemas.openxmlformats.org/officeDocument/2006/relationships/theme" Target="../theme/theme11.xml"/><Relationship Id="rId4" Type="http://schemas.openxmlformats.org/officeDocument/2006/relationships/slideLayout" Target="../slideLayouts/slideLayout3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1.jp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12.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1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1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image" Target="../media/image1.jp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15.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5.xml"/><Relationship Id="rId4"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jpg"/><Relationship Id="rId5" Type="http://schemas.openxmlformats.org/officeDocument/2006/relationships/theme" Target="../theme/theme6.xml"/><Relationship Id="rId4"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jpg"/><Relationship Id="rId5" Type="http://schemas.openxmlformats.org/officeDocument/2006/relationships/theme" Target="../theme/theme7.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9.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4" r:id="rId5"/>
    <p:sldLayoutId id="2147484255" r:id="rId6"/>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a:t>28 January</a:t>
            </a:r>
            <a:r>
              <a:rPr lang="en-US" dirty="0"/>
              <a:t> 2021</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1625619200"/>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754183894"/>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a:p>
        </p:txBody>
      </p:sp>
    </p:spTree>
    <p:extLst>
      <p:ext uri="{BB962C8B-B14F-4D97-AF65-F5344CB8AC3E}">
        <p14:creationId xmlns:p14="http://schemas.microsoft.com/office/powerpoint/2010/main" val="3750800183"/>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60BC0-4E13-44A5-BD03-1FA7BB449E6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C7397F-BCE1-447D-87A9-2A979379D86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F5968-96EC-4274-A55F-5895C6AB27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0655902-A43C-4C05-AA4F-1929A3B05E10}" type="datetimeFigureOut">
              <a:rPr lang="en-US" smtClean="0"/>
              <a:t>2/25/2021</a:t>
            </a:fld>
            <a:endParaRPr lang="en-US"/>
          </a:p>
        </p:txBody>
      </p:sp>
      <p:sp>
        <p:nvSpPr>
          <p:cNvPr id="5" name="Footer Placeholder 4">
            <a:extLst>
              <a:ext uri="{FF2B5EF4-FFF2-40B4-BE49-F238E27FC236}">
                <a16:creationId xmlns:a16="http://schemas.microsoft.com/office/drawing/2014/main" id="{CB5FEE06-4A96-4F77-ABF4-EE5B82E0CDE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85A49A-1C5C-4F83-B276-18E9D74AE26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BCD9DB-05BC-4461-A57C-7DCB3A4DEFBB}" type="slidenum">
              <a:rPr lang="en-US" smtClean="0"/>
              <a:t>‹#›</a:t>
            </a:fld>
            <a:endParaRPr lang="en-US"/>
          </a:p>
        </p:txBody>
      </p:sp>
    </p:spTree>
    <p:extLst>
      <p:ext uri="{BB962C8B-B14F-4D97-AF65-F5344CB8AC3E}">
        <p14:creationId xmlns:p14="http://schemas.microsoft.com/office/powerpoint/2010/main" val="3536408376"/>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752380-C8BC-4AEA-B8DF-77D1A4FFDD99}" type="datetimeFigureOut">
              <a:rPr lang="en-US" smtClean="0"/>
              <a:t>2/25/2021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6D1033-5508-463D-AC32-DBCD87ABF133}" type="slidenum">
              <a:rPr lang="en-US" smtClean="0"/>
              <a:t>‹#›</a:t>
            </a:fld>
            <a:endParaRPr lang="en-US" dirty="0"/>
          </a:p>
        </p:txBody>
      </p:sp>
    </p:spTree>
    <p:extLst>
      <p:ext uri="{BB962C8B-B14F-4D97-AF65-F5344CB8AC3E}">
        <p14:creationId xmlns:p14="http://schemas.microsoft.com/office/powerpoint/2010/main" val="2813477108"/>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a:t>25 February</a:t>
            </a:r>
            <a:r>
              <a:rPr lang="en-US" dirty="0"/>
              <a:t> 2021</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3906674286"/>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46E3-25E9-406E-AC78-269C480148B6}" type="slidenum">
              <a:rPr lang="en-US" smtClean="0"/>
              <a:t>‹#›</a:t>
            </a:fld>
            <a:endParaRPr lang="en-US"/>
          </a:p>
        </p:txBody>
      </p:sp>
    </p:spTree>
    <p:extLst>
      <p:ext uri="{BB962C8B-B14F-4D97-AF65-F5344CB8AC3E}">
        <p14:creationId xmlns:p14="http://schemas.microsoft.com/office/powerpoint/2010/main" val="3838618348"/>
      </p:ext>
    </p:extLst>
  </p:cSld>
  <p:clrMap bg1="lt1" tx1="dk1" bg2="lt2" tx2="dk2" accent1="accent1" accent2="accent2" accent3="accent3" accent4="accent4" accent5="accent5" accent6="accent6" hlink="hlink" folHlink="folHlink"/>
  <p:sldLayoutIdLst>
    <p:sldLayoutId id="214748369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462928580"/>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Campus Curricula Committee Report</a:t>
            </a:r>
          </a:p>
          <a:p>
            <a:pPr algn="ctr"/>
            <a:r>
              <a:rPr lang="en-US" dirty="0"/>
              <a:t>10 September 2020</a:t>
            </a:r>
          </a:p>
        </p:txBody>
      </p:sp>
    </p:spTree>
    <p:extLst>
      <p:ext uri="{BB962C8B-B14F-4D97-AF65-F5344CB8AC3E}">
        <p14:creationId xmlns:p14="http://schemas.microsoft.com/office/powerpoint/2010/main" val="1521519655"/>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52389655"/>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Campus Curricula Committee Report</a:t>
            </a:r>
          </a:p>
          <a:p>
            <a:pPr algn="ctr"/>
            <a:r>
              <a:rPr lang="en-US" dirty="0"/>
              <a:t>10 September 2020</a:t>
            </a:r>
          </a:p>
        </p:txBody>
      </p:sp>
    </p:spTree>
    <p:extLst>
      <p:ext uri="{BB962C8B-B14F-4D97-AF65-F5344CB8AC3E}">
        <p14:creationId xmlns:p14="http://schemas.microsoft.com/office/powerpoint/2010/main" val="233170897"/>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900" y="268267"/>
            <a:ext cx="1953804" cy="660933"/>
          </a:xfrm>
          <a:prstGeom prst="rect">
            <a:avLst/>
          </a:prstGeom>
        </p:spPr>
      </p:pic>
    </p:spTree>
    <p:extLst>
      <p:ext uri="{BB962C8B-B14F-4D97-AF65-F5344CB8AC3E}">
        <p14:creationId xmlns:p14="http://schemas.microsoft.com/office/powerpoint/2010/main" val="988392953"/>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68666147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556599"/>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8.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8.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hyperlink" Target="https://keeplearning.umsystem.edu/instructors/workshops-seminars/online-teaching-recertification-seminar" TargetMode="External"/><Relationship Id="rId2" Type="http://schemas.openxmlformats.org/officeDocument/2006/relationships/hyperlink" Target="https://keeplearning.umsystem.edu/instructors/workshops-seminars/online-teaching-certification-seminar" TargetMode="External"/><Relationship Id="rId1" Type="http://schemas.openxmlformats.org/officeDocument/2006/relationships/slideLayout" Target="../slideLayouts/slideLayout58.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hyperlink" Target="https://itcomms.mst.edu/" TargetMode="External"/><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staffcouncil.mst.edu/staffsuccesscent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533971" y="2144530"/>
            <a:ext cx="6972300" cy="2641756"/>
          </a:xfrm>
        </p:spPr>
        <p:txBody>
          <a:bodyPr/>
          <a:lstStyle/>
          <a:p>
            <a:r>
              <a:rPr lang="en-US" dirty="0"/>
              <a:t>Faculty Senate Meeting</a:t>
            </a:r>
          </a:p>
          <a:p>
            <a:r>
              <a:rPr lang="en-US" sz="3600" dirty="0"/>
              <a:t>February 25, 2021</a:t>
            </a:r>
          </a:p>
          <a:p>
            <a:endParaRPr lang="en-US" sz="3600" dirty="0"/>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C52C4F-1ACF-4D59-9015-DF77C73C8902}"/>
              </a:ext>
            </a:extLst>
          </p:cNvPr>
          <p:cNvPicPr>
            <a:picLocks noChangeAspect="1"/>
          </p:cNvPicPr>
          <p:nvPr/>
        </p:nvPicPr>
        <p:blipFill>
          <a:blip r:embed="rId3">
            <a:alphaModFix/>
          </a:blip>
          <a:stretch>
            <a:fillRect/>
          </a:stretch>
        </p:blipFill>
        <p:spPr>
          <a:xfrm>
            <a:off x="7637512" y="851145"/>
            <a:ext cx="1518257" cy="1510295"/>
          </a:xfrm>
          <a:prstGeom prst="rect">
            <a:avLst/>
          </a:prstGeom>
        </p:spPr>
      </p:pic>
      <p:sp>
        <p:nvSpPr>
          <p:cNvPr id="2" name="Title 1">
            <a:extLst>
              <a:ext uri="{FF2B5EF4-FFF2-40B4-BE49-F238E27FC236}">
                <a16:creationId xmlns:a16="http://schemas.microsoft.com/office/drawing/2014/main" id="{5624F2F8-178D-48C4-82E0-8129F2EB7FAD}"/>
              </a:ext>
            </a:extLst>
          </p:cNvPr>
          <p:cNvSpPr>
            <a:spLocks noGrp="1"/>
          </p:cNvSpPr>
          <p:nvPr>
            <p:ph type="title"/>
          </p:nvPr>
        </p:nvSpPr>
        <p:spPr>
          <a:xfrm>
            <a:off x="336821" y="1087320"/>
            <a:ext cx="7406067" cy="994172"/>
          </a:xfrm>
        </p:spPr>
        <p:txBody>
          <a:bodyPr>
            <a:normAutofit fontScale="90000"/>
          </a:bodyPr>
          <a:lstStyle/>
          <a:p>
            <a:pPr marL="2407444" indent="-2407444">
              <a:spcBef>
                <a:spcPts val="750"/>
              </a:spcBef>
            </a:pPr>
            <a:r>
              <a:rPr lang="en-US" sz="2700" dirty="0">
                <a:solidFill>
                  <a:srgbClr val="509E2F"/>
                </a:solidFill>
                <a:latin typeface="Orgon Slab ExtraLight"/>
                <a:ea typeface="+mn-ea"/>
                <a:cs typeface="+mn-cs"/>
              </a:rPr>
              <a:t>Issue of concern: graduate students whose advisor departs from Missouri S&amp;T</a:t>
            </a:r>
          </a:p>
        </p:txBody>
      </p:sp>
      <p:sp>
        <p:nvSpPr>
          <p:cNvPr id="3" name="Content Placeholder 2">
            <a:extLst>
              <a:ext uri="{FF2B5EF4-FFF2-40B4-BE49-F238E27FC236}">
                <a16:creationId xmlns:a16="http://schemas.microsoft.com/office/drawing/2014/main" id="{58BFCEB8-04AA-48D0-9B7C-3BC6E21C421E}"/>
              </a:ext>
            </a:extLst>
          </p:cNvPr>
          <p:cNvSpPr>
            <a:spLocks noGrp="1"/>
          </p:cNvSpPr>
          <p:nvPr>
            <p:ph idx="1"/>
          </p:nvPr>
        </p:nvSpPr>
        <p:spPr>
          <a:xfrm>
            <a:off x="336821" y="2361440"/>
            <a:ext cx="7886700" cy="3263504"/>
          </a:xfrm>
        </p:spPr>
        <p:txBody>
          <a:bodyPr>
            <a:normAutofit/>
          </a:bodyPr>
          <a:lstStyle/>
          <a:p>
            <a:pPr marL="0" indent="0">
              <a:buNone/>
            </a:pPr>
            <a:r>
              <a:rPr lang="en-US" sz="2550" dirty="0">
                <a:solidFill>
                  <a:srgbClr val="509E2F"/>
                </a:solidFill>
                <a:latin typeface="Orgon Slab ExtraLight"/>
              </a:rPr>
              <a:t>Background: At least three student cases have been brought to the Council of Graduate Students' attention.</a:t>
            </a:r>
          </a:p>
          <a:p>
            <a:pPr marL="0" indent="0">
              <a:buNone/>
            </a:pPr>
            <a:endParaRPr lang="en-US" sz="2550" dirty="0">
              <a:solidFill>
                <a:srgbClr val="509E2F"/>
              </a:solidFill>
              <a:latin typeface="Orgon Slab ExtraLight"/>
            </a:endParaRPr>
          </a:p>
          <a:p>
            <a:pPr marL="350044" indent="-350044"/>
            <a:r>
              <a:rPr lang="en-US" sz="2550" dirty="0">
                <a:solidFill>
                  <a:srgbClr val="509E2F"/>
                </a:solidFill>
                <a:latin typeface="Orgon Slab ExtraLight"/>
              </a:rPr>
              <a:t>Assistance to identify alternate advisor/funding required the intervention of other university administrators advocating on behalf of the impacted students. </a:t>
            </a:r>
          </a:p>
          <a:p>
            <a:endParaRPr lang="en-US" dirty="0"/>
          </a:p>
        </p:txBody>
      </p:sp>
    </p:spTree>
    <p:extLst>
      <p:ext uri="{BB962C8B-B14F-4D97-AF65-F5344CB8AC3E}">
        <p14:creationId xmlns:p14="http://schemas.microsoft.com/office/powerpoint/2010/main" val="265741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605087"/>
            <a:ext cx="8197114" cy="4463159"/>
          </a:xfrm>
        </p:spPr>
        <p:txBody>
          <a:bodyPr/>
          <a:lstStyle/>
          <a:p>
            <a:pPr marL="0" indent="0" defTabSz="857250">
              <a:buNone/>
            </a:pPr>
            <a:r>
              <a:rPr lang="en-US" sz="3600" dirty="0">
                <a:latin typeface="Orgon Slab" panose="02000503000000020004" pitchFamily="50" charset="0"/>
              </a:rPr>
              <a:t>IV.	Guest Speaker</a:t>
            </a:r>
          </a:p>
          <a:p>
            <a:pPr marL="0" indent="0" defTabSz="857250">
              <a:buNone/>
            </a:pPr>
            <a:r>
              <a:rPr lang="en-US" sz="3600" b="1" dirty="0">
                <a:solidFill>
                  <a:srgbClr val="003B49"/>
                </a:solidFill>
                <a:latin typeface="Orgon Slab" panose="02000503000000020004" pitchFamily="50" charset="0"/>
              </a:rPr>
              <a:t>	</a:t>
            </a:r>
            <a:r>
              <a:rPr lang="en-US" sz="3600" dirty="0">
                <a:solidFill>
                  <a:srgbClr val="003B49"/>
                </a:solidFill>
                <a:latin typeface="Orgon Slab" panose="02000503000000020004" pitchFamily="50" charset="0"/>
              </a:rPr>
              <a:t>A. General Education Committee</a:t>
            </a:r>
          </a:p>
          <a:p>
            <a:pPr marL="0" indent="0" defTabSz="857250">
              <a:buNone/>
            </a:pPr>
            <a:r>
              <a:rPr lang="en-US" sz="3600" dirty="0">
                <a:solidFill>
                  <a:srgbClr val="003B49"/>
                </a:solidFill>
                <a:latin typeface="Orgon Slab" panose="02000503000000020004" pitchFamily="50" charset="0"/>
              </a:rPr>
              <a:t>	      J. Musser</a:t>
            </a: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786691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CB115-8C0E-4F31-9C97-1320F31B49A2}"/>
              </a:ext>
            </a:extLst>
          </p:cNvPr>
          <p:cNvSpPr txBox="1"/>
          <p:nvPr/>
        </p:nvSpPr>
        <p:spPr>
          <a:xfrm>
            <a:off x="457200" y="1922017"/>
            <a:ext cx="8229600" cy="4293483"/>
          </a:xfrm>
          <a:prstGeom prst="rect">
            <a:avLst/>
          </a:prstGeom>
          <a:noFill/>
        </p:spPr>
        <p:txBody>
          <a:bodyPr wrap="square" rtlCol="0">
            <a:spAutoFit/>
          </a:bodyPr>
          <a:lstStyle/>
          <a:p>
            <a:pPr algn="ctr"/>
            <a:r>
              <a:rPr lang="en-US" sz="2100" dirty="0">
                <a:solidFill>
                  <a:srgbClr val="0070C0"/>
                </a:solidFill>
              </a:rPr>
              <a:t>General Education Oversight Committee Progress Report</a:t>
            </a:r>
          </a:p>
          <a:p>
            <a:pPr algn="ctr"/>
            <a:r>
              <a:rPr lang="en-US" sz="2100" dirty="0">
                <a:solidFill>
                  <a:srgbClr val="0070C0"/>
                </a:solidFill>
              </a:rPr>
              <a:t>February 25, 2021</a:t>
            </a:r>
          </a:p>
          <a:p>
            <a:pPr algn="ctr"/>
            <a:endParaRPr lang="en-US" sz="2100" dirty="0">
              <a:solidFill>
                <a:srgbClr val="0070C0"/>
              </a:solidFill>
            </a:endParaRPr>
          </a:p>
          <a:p>
            <a:pPr marL="342900" indent="-342900">
              <a:buFont typeface="Arial" panose="020B0604020202020204" pitchFamily="34" charset="0"/>
              <a:buChar char="•"/>
            </a:pPr>
            <a:r>
              <a:rPr lang="en-US" sz="2100" dirty="0">
                <a:solidFill>
                  <a:srgbClr val="FF0000"/>
                </a:solidFill>
              </a:rPr>
              <a:t>Faculty poll results regarding ideal General Education</a:t>
            </a:r>
          </a:p>
          <a:p>
            <a:pPr marL="685800" lvl="1" indent="-342900">
              <a:buFont typeface="Courier New" panose="02070309020205020404" pitchFamily="49" charset="0"/>
              <a:buChar char="o"/>
            </a:pPr>
            <a:r>
              <a:rPr lang="en-US" sz="2100" dirty="0"/>
              <a:t>~ 1/2 content-based and 1/2 skill-based learning outcomes</a:t>
            </a:r>
          </a:p>
          <a:p>
            <a:pPr marL="685800" lvl="1" indent="-342900">
              <a:buFont typeface="Courier New" panose="02070309020205020404" pitchFamily="49" charset="0"/>
              <a:buChar char="o"/>
            </a:pPr>
            <a:r>
              <a:rPr lang="en-US" sz="2100" dirty="0"/>
              <a:t>~ 2/3 introductory courses and 1/3 upper-level courses</a:t>
            </a:r>
          </a:p>
          <a:p>
            <a:pPr marL="342900" indent="-342900">
              <a:buFont typeface="Arial" panose="020B0604020202020204" pitchFamily="34" charset="0"/>
              <a:buChar char="•"/>
            </a:pPr>
            <a:r>
              <a:rPr lang="en-US" sz="2100" dirty="0">
                <a:solidFill>
                  <a:srgbClr val="FF0000"/>
                </a:solidFill>
              </a:rPr>
              <a:t>General Education Learning Outcomes (GELOs) created</a:t>
            </a:r>
          </a:p>
          <a:p>
            <a:pPr marL="685800" lvl="1" indent="-342900">
              <a:buFont typeface="Courier New" panose="02070309020205020404" pitchFamily="49" charset="0"/>
              <a:buChar char="o"/>
            </a:pPr>
            <a:r>
              <a:rPr lang="en-US" sz="2100" dirty="0"/>
              <a:t>Synthesis of S&amp;T Undergraduate SLOs and CORE-42 SLOs</a:t>
            </a:r>
          </a:p>
          <a:p>
            <a:pPr marL="685800" lvl="1" indent="-342900">
              <a:buFont typeface="Courier New" panose="02070309020205020404" pitchFamily="49" charset="0"/>
              <a:buChar char="o"/>
            </a:pPr>
            <a:r>
              <a:rPr lang="en-US" sz="2100" dirty="0"/>
              <a:t>Detailed “sub-GELOs” mostly created</a:t>
            </a:r>
          </a:p>
          <a:p>
            <a:pPr marL="342900" indent="-342900">
              <a:buFont typeface="Arial" panose="020B0604020202020204" pitchFamily="34" charset="0"/>
              <a:buChar char="•"/>
            </a:pPr>
            <a:r>
              <a:rPr lang="en-US" sz="2100" dirty="0">
                <a:solidFill>
                  <a:srgbClr val="FF0000"/>
                </a:solidFill>
              </a:rPr>
              <a:t>Work being done on policy and procedures</a:t>
            </a:r>
          </a:p>
          <a:p>
            <a:pPr marL="685800" lvl="1" indent="-342900">
              <a:buFont typeface="Courier New" panose="02070309020205020404" pitchFamily="49" charset="0"/>
              <a:buChar char="o"/>
            </a:pPr>
            <a:r>
              <a:rPr lang="en-US" sz="2100" dirty="0"/>
              <a:t>Gen-Ed course application and renewal</a:t>
            </a:r>
          </a:p>
          <a:p>
            <a:pPr marL="685800" lvl="1" indent="-342900">
              <a:buFont typeface="Courier New" panose="02070309020205020404" pitchFamily="49" charset="0"/>
              <a:buChar char="o"/>
            </a:pPr>
            <a:r>
              <a:rPr lang="en-US" sz="2100" dirty="0"/>
              <a:t>GELO assessments</a:t>
            </a:r>
          </a:p>
          <a:p>
            <a:pPr marL="685800" lvl="1" indent="-342900">
              <a:buFont typeface="Courier New" panose="02070309020205020404" pitchFamily="49" charset="0"/>
              <a:buChar char="o"/>
            </a:pPr>
            <a:r>
              <a:rPr lang="en-US" sz="2100" dirty="0"/>
              <a:t>Standing committee membership and role</a:t>
            </a:r>
          </a:p>
        </p:txBody>
      </p:sp>
    </p:spTree>
    <p:extLst>
      <p:ext uri="{BB962C8B-B14F-4D97-AF65-F5344CB8AC3E}">
        <p14:creationId xmlns:p14="http://schemas.microsoft.com/office/powerpoint/2010/main" val="2896845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CB115-8C0E-4F31-9C97-1320F31B49A2}"/>
              </a:ext>
            </a:extLst>
          </p:cNvPr>
          <p:cNvSpPr txBox="1"/>
          <p:nvPr/>
        </p:nvSpPr>
        <p:spPr>
          <a:xfrm>
            <a:off x="457200" y="1966404"/>
            <a:ext cx="8229600" cy="3970318"/>
          </a:xfrm>
          <a:prstGeom prst="rect">
            <a:avLst/>
          </a:prstGeom>
          <a:noFill/>
        </p:spPr>
        <p:txBody>
          <a:bodyPr wrap="square" rtlCol="0">
            <a:spAutoFit/>
          </a:bodyPr>
          <a:lstStyle/>
          <a:p>
            <a:pPr algn="ctr"/>
            <a:r>
              <a:rPr lang="en-US" sz="2100" dirty="0">
                <a:solidFill>
                  <a:srgbClr val="0070C0"/>
                </a:solidFill>
              </a:rPr>
              <a:t>General Education Oversight Committee Progress Report</a:t>
            </a:r>
          </a:p>
          <a:p>
            <a:pPr algn="ctr"/>
            <a:r>
              <a:rPr lang="en-US" sz="2100" dirty="0">
                <a:solidFill>
                  <a:srgbClr val="0070C0"/>
                </a:solidFill>
              </a:rPr>
              <a:t>February 25, 2021</a:t>
            </a:r>
          </a:p>
          <a:p>
            <a:pPr algn="ctr"/>
            <a:endParaRPr lang="en-US" sz="2100" dirty="0">
              <a:solidFill>
                <a:srgbClr val="0070C0"/>
              </a:solidFill>
            </a:endParaRPr>
          </a:p>
          <a:p>
            <a:pPr marL="342900" indent="-342900">
              <a:buFont typeface="Arial" panose="020B0604020202020204" pitchFamily="34" charset="0"/>
              <a:buChar char="•"/>
            </a:pPr>
            <a:r>
              <a:rPr lang="en-US" sz="2100" dirty="0">
                <a:solidFill>
                  <a:srgbClr val="FF0000"/>
                </a:solidFill>
              </a:rPr>
              <a:t>Contribution to writing of HLC interim report (Due May 31, 2021)</a:t>
            </a:r>
          </a:p>
          <a:p>
            <a:pPr marL="342900" indent="-342900">
              <a:buFont typeface="Arial" panose="020B0604020202020204" pitchFamily="34" charset="0"/>
              <a:buChar char="•"/>
            </a:pPr>
            <a:r>
              <a:rPr lang="en-US" sz="2100" dirty="0">
                <a:solidFill>
                  <a:srgbClr val="FF0000"/>
                </a:solidFill>
              </a:rPr>
              <a:t>Expected impact on S&amp;T curriculum</a:t>
            </a:r>
          </a:p>
          <a:p>
            <a:pPr marL="685800" lvl="1" indent="-342900">
              <a:buFont typeface="Courier New" panose="02070309020205020404" pitchFamily="49" charset="0"/>
              <a:buChar char="o"/>
            </a:pPr>
            <a:r>
              <a:rPr lang="en-US" sz="2100" dirty="0"/>
              <a:t>Gen-Ed identified courses similar to current set</a:t>
            </a:r>
          </a:p>
          <a:p>
            <a:pPr marL="685800" lvl="1" indent="-342900">
              <a:buFont typeface="Courier New" panose="02070309020205020404" pitchFamily="49" charset="0"/>
              <a:buChar char="o"/>
            </a:pPr>
            <a:r>
              <a:rPr lang="en-US" sz="2100" dirty="0"/>
              <a:t>Opportunity to identify additional courses as Gen-Ed courses</a:t>
            </a:r>
          </a:p>
          <a:p>
            <a:pPr marL="685800" lvl="1" indent="-342900">
              <a:buFont typeface="Courier New" panose="02070309020205020404" pitchFamily="49" charset="0"/>
              <a:buChar char="o"/>
            </a:pPr>
            <a:r>
              <a:rPr lang="en-US" sz="2100" dirty="0"/>
              <a:t>Gen-Ed course instructors will be aware of and required to address the GELOs associated with their course.</a:t>
            </a:r>
          </a:p>
          <a:p>
            <a:pPr marL="685800" lvl="1" indent="-342900">
              <a:buFont typeface="Courier New" panose="02070309020205020404" pitchFamily="49" charset="0"/>
              <a:buChar char="o"/>
            </a:pPr>
            <a:r>
              <a:rPr lang="en-US" sz="2100" dirty="0"/>
              <a:t>Associated GELOs will be assessed for each Gen-Ed course</a:t>
            </a:r>
          </a:p>
          <a:p>
            <a:pPr marL="685800" lvl="1" indent="-342900">
              <a:buFont typeface="Courier New" panose="02070309020205020404" pitchFamily="49" charset="0"/>
              <a:buChar char="o"/>
            </a:pPr>
            <a:r>
              <a:rPr lang="en-US" sz="2100" dirty="0"/>
              <a:t>Assessments will be considered in Gen-Ed course renewal and will be used to identify deficiencies in the Gen-Ed program.</a:t>
            </a:r>
          </a:p>
        </p:txBody>
      </p:sp>
    </p:spTree>
    <p:extLst>
      <p:ext uri="{BB962C8B-B14F-4D97-AF65-F5344CB8AC3E}">
        <p14:creationId xmlns:p14="http://schemas.microsoft.com/office/powerpoint/2010/main" val="139426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605087"/>
            <a:ext cx="8197114" cy="4463159"/>
          </a:xfrm>
        </p:spPr>
        <p:txBody>
          <a:bodyPr/>
          <a:lstStyle/>
          <a:p>
            <a:pPr marL="0" indent="0" defTabSz="857250">
              <a:buNone/>
            </a:pPr>
            <a:r>
              <a:rPr lang="en-US" sz="3600" dirty="0">
                <a:latin typeface="Orgon Slab" panose="02000503000000020004" pitchFamily="50" charset="0"/>
              </a:rPr>
              <a:t>V.	President’s Report</a:t>
            </a:r>
          </a:p>
          <a:p>
            <a:pPr marL="0" indent="0" defTabSz="857250">
              <a:buNone/>
            </a:pPr>
            <a:r>
              <a:rPr lang="en-US" sz="3600" b="1" dirty="0">
                <a:solidFill>
                  <a:srgbClr val="003B49"/>
                </a:solidFill>
                <a:latin typeface="Orgon Slab" panose="02000503000000020004" pitchFamily="50" charset="0"/>
              </a:rPr>
              <a:t>	</a:t>
            </a:r>
            <a:r>
              <a:rPr lang="en-US" sz="3600" dirty="0">
                <a:solidFill>
                  <a:srgbClr val="003B49"/>
                </a:solidFill>
                <a:latin typeface="Orgon Slab" panose="02000503000000020004" pitchFamily="50" charset="0"/>
              </a:rPr>
              <a:t>S. Raper</a:t>
            </a: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3321047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President’s Report</a:t>
            </a:r>
          </a:p>
          <a:p>
            <a:endParaRPr lang="en-US" dirty="0"/>
          </a:p>
          <a:p>
            <a:r>
              <a:rPr lang="en-US" sz="2400" dirty="0"/>
              <a:t>Dr. Stephen Raper, Faculty Senate President</a:t>
            </a:r>
          </a:p>
        </p:txBody>
      </p:sp>
    </p:spTree>
    <p:extLst>
      <p:ext uri="{BB962C8B-B14F-4D97-AF65-F5344CB8AC3E}">
        <p14:creationId xmlns:p14="http://schemas.microsoft.com/office/powerpoint/2010/main" val="3125528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8304" y="2725616"/>
            <a:ext cx="8197114" cy="4132384"/>
          </a:xfrm>
        </p:spPr>
        <p:txBody>
          <a:bodyPr/>
          <a:lstStyle/>
          <a:p>
            <a:pPr marL="114300" indent="0">
              <a:buNone/>
            </a:pPr>
            <a:r>
              <a:rPr lang="en-US" sz="2000" dirty="0"/>
              <a:t>IFC – February 18:  Informational, </a:t>
            </a:r>
            <a:r>
              <a:rPr lang="en-US" sz="2000" dirty="0" err="1"/>
              <a:t>ELearning</a:t>
            </a:r>
            <a:r>
              <a:rPr lang="en-US" sz="2000" dirty="0"/>
              <a:t>, other</a:t>
            </a:r>
          </a:p>
          <a:p>
            <a:pPr marL="114300" indent="0">
              <a:buNone/>
            </a:pPr>
            <a:endParaRPr lang="en-US" sz="2000" dirty="0"/>
          </a:p>
          <a:p>
            <a:pPr marL="114300" indent="0">
              <a:buNone/>
            </a:pPr>
            <a:r>
              <a:rPr lang="en-US" sz="2000" dirty="0"/>
              <a:t>Off site course delivery:  Equipment and Financial</a:t>
            </a:r>
          </a:p>
          <a:p>
            <a:pPr marL="114300" indent="0">
              <a:buNone/>
            </a:pPr>
            <a:endParaRPr lang="en-US" sz="2000" dirty="0"/>
          </a:p>
          <a:p>
            <a:pPr marL="114300" indent="0">
              <a:buNone/>
            </a:pPr>
            <a:r>
              <a:rPr lang="en-US" sz="2000" dirty="0"/>
              <a:t>On-line teaching certification requirement extended to Fall 2022</a:t>
            </a:r>
          </a:p>
          <a:p>
            <a:pPr marL="114300" indent="0">
              <a:buNone/>
            </a:pPr>
            <a:endParaRPr lang="en-US" sz="2000" dirty="0"/>
          </a:p>
          <a:p>
            <a:pPr marL="114300" indent="0">
              <a:buNone/>
            </a:pPr>
            <a:r>
              <a:rPr lang="en-US" sz="2000" dirty="0"/>
              <a:t>Test Optional (ACT and SAT) extended to Fall 2022</a:t>
            </a:r>
          </a:p>
          <a:p>
            <a:pPr marL="114300" indent="0">
              <a:buNone/>
            </a:pPr>
            <a:endParaRPr lang="en-US" sz="2000" dirty="0"/>
          </a:p>
          <a:p>
            <a:pPr marL="114300" indent="0">
              <a:buNone/>
            </a:pPr>
            <a:r>
              <a:rPr lang="en-US" sz="2000" dirty="0"/>
              <a:t>Integrity of Title IX Office – Interim Provost Roberts to provide more detail</a:t>
            </a:r>
          </a:p>
          <a:p>
            <a:pPr marL="114300" indent="0">
              <a:buNone/>
            </a:pPr>
            <a:endParaRPr lang="en-US" sz="2000" dirty="0"/>
          </a:p>
          <a:p>
            <a:pPr marL="114300" indent="0">
              <a:buNone/>
            </a:pPr>
            <a:endParaRPr lang="en-US" sz="2000" dirty="0"/>
          </a:p>
          <a:p>
            <a:pPr marL="114300" indent="0">
              <a:buNone/>
            </a:pPr>
            <a:endParaRPr lang="en-US" sz="2000" dirty="0"/>
          </a:p>
          <a:p>
            <a:pPr marL="114300" indent="0">
              <a:buNone/>
            </a:pPr>
            <a:endParaRPr lang="en-US" sz="2000" dirty="0"/>
          </a:p>
        </p:txBody>
      </p:sp>
      <p:sp>
        <p:nvSpPr>
          <p:cNvPr id="3" name="Text Placeholder 2"/>
          <p:cNvSpPr>
            <a:spLocks noGrp="1"/>
          </p:cNvSpPr>
          <p:nvPr>
            <p:ph type="body" sz="quarter" idx="13"/>
          </p:nvPr>
        </p:nvSpPr>
        <p:spPr>
          <a:xfrm>
            <a:off x="777120" y="1932922"/>
            <a:ext cx="8184662" cy="539960"/>
          </a:xfrm>
        </p:spPr>
        <p:txBody>
          <a:bodyPr/>
          <a:lstStyle/>
          <a:p>
            <a:r>
              <a:rPr lang="en-US" dirty="0"/>
              <a:t>General Items</a:t>
            </a:r>
          </a:p>
        </p:txBody>
      </p:sp>
    </p:spTree>
    <p:extLst>
      <p:ext uri="{BB962C8B-B14F-4D97-AF65-F5344CB8AC3E}">
        <p14:creationId xmlns:p14="http://schemas.microsoft.com/office/powerpoint/2010/main" val="15462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5382" y="2954215"/>
            <a:ext cx="8604067" cy="3897468"/>
          </a:xfrm>
        </p:spPr>
        <p:txBody>
          <a:bodyPr/>
          <a:lstStyle/>
          <a:p>
            <a:r>
              <a:rPr lang="en-US" sz="2000" dirty="0"/>
              <a:t>Proposed modification to current By-Laws</a:t>
            </a:r>
          </a:p>
          <a:p>
            <a:endParaRPr lang="en-US" sz="2000" dirty="0"/>
          </a:p>
          <a:p>
            <a:r>
              <a:rPr lang="en-US" sz="2000" dirty="0"/>
              <a:t>Planning for Live Commencement</a:t>
            </a:r>
          </a:p>
          <a:p>
            <a:endParaRPr lang="en-US" sz="2000" dirty="0"/>
          </a:p>
          <a:p>
            <a:r>
              <a:rPr lang="en-US" sz="2000" dirty="0"/>
              <a:t>Referrals to FS Standing Committees</a:t>
            </a:r>
          </a:p>
          <a:p>
            <a:endParaRPr lang="en-US" sz="2000" dirty="0"/>
          </a:p>
          <a:p>
            <a:r>
              <a:rPr lang="en-US" sz="2000" dirty="0"/>
              <a:t>Uncertainty, stress, morale, change</a:t>
            </a:r>
          </a:p>
          <a:p>
            <a:endParaRPr lang="en-US" dirty="0"/>
          </a:p>
          <a:p>
            <a:endParaRPr lang="en-US" sz="2000" dirty="0"/>
          </a:p>
          <a:p>
            <a:pPr marL="0" indent="0">
              <a:buNone/>
            </a:pPr>
            <a:endParaRPr lang="en-US" sz="2000" dirty="0"/>
          </a:p>
        </p:txBody>
      </p:sp>
      <p:sp>
        <p:nvSpPr>
          <p:cNvPr id="4" name="Text Placeholder 3"/>
          <p:cNvSpPr txBox="1">
            <a:spLocks/>
          </p:cNvSpPr>
          <p:nvPr/>
        </p:nvSpPr>
        <p:spPr>
          <a:xfrm>
            <a:off x="479669" y="1898155"/>
            <a:ext cx="8184662" cy="647645"/>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General Items continued</a:t>
            </a:r>
          </a:p>
        </p:txBody>
      </p:sp>
    </p:spTree>
    <p:extLst>
      <p:ext uri="{BB962C8B-B14F-4D97-AF65-F5344CB8AC3E}">
        <p14:creationId xmlns:p14="http://schemas.microsoft.com/office/powerpoint/2010/main" val="324505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 	Administrative Reports</a:t>
            </a:r>
          </a:p>
          <a:p>
            <a:pPr marL="0" indent="0" defTabSz="685800">
              <a:buNone/>
            </a:pPr>
            <a:r>
              <a:rPr lang="en-US" sz="3600" dirty="0"/>
              <a:t>	</a:t>
            </a:r>
            <a:r>
              <a:rPr lang="en-US" sz="3600" dirty="0">
                <a:solidFill>
                  <a:srgbClr val="003B49"/>
                </a:solidFill>
                <a:latin typeface="Orgon Slab" panose="02000503000000020004" pitchFamily="50" charset="0"/>
              </a:rPr>
              <a:t>A.	Chancellor’s Report</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M. Dehghani</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3447466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7309E3A-F4E9-4222-BA4E-4511B37880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B353249-F51B-4C1E-9AD8-49265EDAE869}"/>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89727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The same rules apply over virtual meetings as over in-person meetings</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Only Senators may debate motions</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Only Senators can vote</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If you are not a Senator, or a proxy, you cannot vote or debate </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Do not speak over someone, or out of order</a:t>
            </a:r>
          </a:p>
          <a:p>
            <a:pPr marL="514350" lvl="1" indent="-171450" defTabSz="685800">
              <a:lnSpc>
                <a:spcPct val="90000"/>
              </a:lnSpc>
              <a:spcBef>
                <a:spcPts val="375"/>
              </a:spcBef>
              <a:buFont typeface="Arial" panose="020B0604020202020204" pitchFamily="34" charset="0"/>
              <a:buChar char="•"/>
            </a:pPr>
            <a:r>
              <a:rPr lang="en-US" sz="1800" dirty="0">
                <a:solidFill>
                  <a:prstClr val="black"/>
                </a:solidFill>
                <a:latin typeface="Calibri" panose="020F0502020204030204"/>
                <a:cs typeface="+mn-cs"/>
              </a:rPr>
              <a:t>Raise your hand within the Zoom app</a:t>
            </a:r>
          </a:p>
          <a:p>
            <a:pPr marL="514350" lvl="1" indent="-171450" defTabSz="685800">
              <a:lnSpc>
                <a:spcPct val="90000"/>
              </a:lnSpc>
              <a:spcBef>
                <a:spcPts val="375"/>
              </a:spcBef>
              <a:buFont typeface="Arial" panose="020B0604020202020204" pitchFamily="34" charset="0"/>
              <a:buChar char="•"/>
            </a:pPr>
            <a:r>
              <a:rPr lang="en-US" sz="1800" dirty="0">
                <a:solidFill>
                  <a:prstClr val="black"/>
                </a:solidFill>
                <a:latin typeface="Calibri" panose="020F0502020204030204"/>
                <a:cs typeface="+mn-cs"/>
              </a:rPr>
              <a:t>The President will call on you and then you will have the floor</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Unless you have been recognized (been told you have the floor), you may not speak</a:t>
            </a:r>
          </a:p>
          <a:p>
            <a:pPr marL="6350" lvl="0" indent="-6350" defTabSz="685800">
              <a:buNone/>
            </a:pPr>
            <a:endParaRPr lang="en-US" sz="3600" dirty="0">
              <a:solidFill>
                <a:srgbClr val="003B49"/>
              </a:solidFill>
              <a:latin typeface="Orgon Slab" panose="02000503000000020004" pitchFamily="50" charset="0"/>
            </a:endParaRP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a:t>Meeting procedure</a:t>
            </a:r>
            <a:endParaRPr lang="en-US" sz="3600" dirty="0">
              <a:latin typeface="Orgon Slab" panose="02000503000000020004" pitchFamily="50" charset="0"/>
            </a:endParaRPr>
          </a:p>
        </p:txBody>
      </p:sp>
    </p:spTree>
    <p:extLst>
      <p:ext uri="{BB962C8B-B14F-4D97-AF65-F5344CB8AC3E}">
        <p14:creationId xmlns:p14="http://schemas.microsoft.com/office/powerpoint/2010/main" val="2709601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 	Administrative Reports</a:t>
            </a:r>
          </a:p>
          <a:p>
            <a:pPr marL="0" indent="0" defTabSz="685800">
              <a:buNone/>
            </a:pPr>
            <a:r>
              <a:rPr lang="en-US" sz="3600" dirty="0"/>
              <a:t>	</a:t>
            </a:r>
            <a:r>
              <a:rPr lang="en-US" sz="3600" dirty="0">
                <a:solidFill>
                  <a:srgbClr val="003B49"/>
                </a:solidFill>
                <a:latin typeface="Orgon Slab" panose="02000503000000020004" pitchFamily="50" charset="0"/>
              </a:rPr>
              <a:t>B.	Interim Provost’s Report</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S. Roberts</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04755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371214" y="818473"/>
            <a:ext cx="8506435" cy="462469"/>
          </a:xfrm>
          <a:prstGeom prst="rect">
            <a:avLst/>
          </a:prstGeom>
        </p:spPr>
        <p:txBody>
          <a:bodyPr>
            <a:no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900">
              <a:lnSpc>
                <a:spcPct val="120000"/>
              </a:lnSpc>
              <a:defRPr/>
            </a:pPr>
            <a:r>
              <a:rPr lang="en-US" sz="1800" dirty="0"/>
              <a:t>Freshman deposits are far ahead of last year, due to the Kummer Vanguard Scholarship and the exceptional effort of Enrollment Management and faculty.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graphicFrame>
        <p:nvGraphicFramePr>
          <p:cNvPr id="14" name="Object 13">
            <a:extLst>
              <a:ext uri="{FF2B5EF4-FFF2-40B4-BE49-F238E27FC236}">
                <a16:creationId xmlns:a16="http://schemas.microsoft.com/office/drawing/2014/main" id="{218DD3C0-5CBF-4191-A503-367A7FB78791}"/>
              </a:ext>
            </a:extLst>
          </p:cNvPr>
          <p:cNvGraphicFramePr>
            <a:graphicFrameLocks noChangeAspect="1"/>
          </p:cNvGraphicFramePr>
          <p:nvPr/>
        </p:nvGraphicFramePr>
        <p:xfrm>
          <a:off x="2000250" y="831056"/>
          <a:ext cx="5143500" cy="5143500"/>
        </p:xfrm>
        <a:graphic>
          <a:graphicData uri="http://schemas.openxmlformats.org/presentationml/2006/ole">
            <mc:AlternateContent xmlns:mc="http://schemas.openxmlformats.org/markup-compatibility/2006">
              <mc:Choice xmlns:v="urn:schemas-microsoft-com:vml" Requires="v">
                <p:oleObj spid="_x0000_s1037" name="KGPlot" r:id="rId4" imgW="6858000" imgH="6858000" progId="KGraph_Plot">
                  <p:embed/>
                </p:oleObj>
              </mc:Choice>
              <mc:Fallback>
                <p:oleObj name="KGPlot" r:id="rId4" imgW="6858000" imgH="6858000" progId="KGraph_Plot">
                  <p:embed/>
                  <p:pic>
                    <p:nvPicPr>
                      <p:cNvPr id="14" name="Object 13">
                        <a:extLst>
                          <a:ext uri="{FF2B5EF4-FFF2-40B4-BE49-F238E27FC236}">
                            <a16:creationId xmlns:a16="http://schemas.microsoft.com/office/drawing/2014/main" id="{218DD3C0-5CBF-4191-A503-367A7FB78791}"/>
                          </a:ext>
                        </a:extLst>
                      </p:cNvPr>
                      <p:cNvPicPr/>
                      <p:nvPr/>
                    </p:nvPicPr>
                    <p:blipFill>
                      <a:blip r:embed="rId5"/>
                      <a:stretch>
                        <a:fillRect/>
                      </a:stretch>
                    </p:blipFill>
                    <p:spPr>
                      <a:xfrm>
                        <a:off x="2000250" y="831056"/>
                        <a:ext cx="5143500" cy="51435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9962A91C-B20F-480F-B991-D5EFADB79F68}"/>
              </a:ext>
            </a:extLst>
          </p:cNvPr>
          <p:cNvSpPr txBox="1"/>
          <p:nvPr/>
        </p:nvSpPr>
        <p:spPr>
          <a:xfrm rot="16200000">
            <a:off x="1717646" y="3252765"/>
            <a:ext cx="1654728"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Freshman Deposits</a:t>
            </a:r>
          </a:p>
        </p:txBody>
      </p:sp>
      <p:sp>
        <p:nvSpPr>
          <p:cNvPr id="16" name="TextBox 15">
            <a:extLst>
              <a:ext uri="{FF2B5EF4-FFF2-40B4-BE49-F238E27FC236}">
                <a16:creationId xmlns:a16="http://schemas.microsoft.com/office/drawing/2014/main" id="{476D33E4-43EF-411D-A616-3AA66139FFCB}"/>
              </a:ext>
            </a:extLst>
          </p:cNvPr>
          <p:cNvSpPr txBox="1"/>
          <p:nvPr/>
        </p:nvSpPr>
        <p:spPr>
          <a:xfrm>
            <a:off x="3718329" y="5537348"/>
            <a:ext cx="2549205"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Weeks prior to 4</a:t>
            </a:r>
            <a:r>
              <a:rPr lang="en-US" sz="1350" baseline="30000" dirty="0">
                <a:solidFill>
                  <a:prstClr val="black"/>
                </a:solidFill>
                <a:latin typeface="Calibri" panose="020F0502020204030204"/>
              </a:rPr>
              <a:t>th</a:t>
            </a:r>
            <a:r>
              <a:rPr lang="en-US" sz="1350" dirty="0">
                <a:solidFill>
                  <a:prstClr val="black"/>
                </a:solidFill>
                <a:latin typeface="Calibri" panose="020F0502020204030204"/>
              </a:rPr>
              <a:t>-week census</a:t>
            </a:r>
          </a:p>
        </p:txBody>
      </p:sp>
      <p:sp>
        <p:nvSpPr>
          <p:cNvPr id="17" name="TextBox 16">
            <a:extLst>
              <a:ext uri="{FF2B5EF4-FFF2-40B4-BE49-F238E27FC236}">
                <a16:creationId xmlns:a16="http://schemas.microsoft.com/office/drawing/2014/main" id="{06280E82-EFE5-4DA1-9723-91AC12EB0EFD}"/>
              </a:ext>
            </a:extLst>
          </p:cNvPr>
          <p:cNvSpPr txBox="1"/>
          <p:nvPr/>
        </p:nvSpPr>
        <p:spPr>
          <a:xfrm>
            <a:off x="4992932" y="4460675"/>
            <a:ext cx="1499181" cy="507831"/>
          </a:xfrm>
          <a:prstGeom prst="rect">
            <a:avLst/>
          </a:prstGeom>
          <a:noFill/>
        </p:spPr>
        <p:txBody>
          <a:bodyPr wrap="square" rtlCol="0">
            <a:spAutoFit/>
          </a:bodyPr>
          <a:lstStyle/>
          <a:p>
            <a:pPr defTabSz="685800"/>
            <a:r>
              <a:rPr lang="en-US" sz="1350" dirty="0">
                <a:solidFill>
                  <a:prstClr val="black"/>
                </a:solidFill>
                <a:latin typeface="Calibri" panose="020F0502020204030204"/>
              </a:rPr>
              <a:t>Kummer Vanguard deposit deadline</a:t>
            </a:r>
          </a:p>
        </p:txBody>
      </p:sp>
      <p:cxnSp>
        <p:nvCxnSpPr>
          <p:cNvPr id="19" name="Straight Arrow Connector 18">
            <a:extLst>
              <a:ext uri="{FF2B5EF4-FFF2-40B4-BE49-F238E27FC236}">
                <a16:creationId xmlns:a16="http://schemas.microsoft.com/office/drawing/2014/main" id="{D419140A-A87E-4B44-A17D-3023031B008F}"/>
              </a:ext>
            </a:extLst>
          </p:cNvPr>
          <p:cNvCxnSpPr>
            <a:stCxn id="17" idx="0"/>
          </p:cNvCxnSpPr>
          <p:nvPr/>
        </p:nvCxnSpPr>
        <p:spPr>
          <a:xfrm flipH="1" flipV="1">
            <a:off x="5742522" y="3833247"/>
            <a:ext cx="1" cy="62742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3373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06960" y="818473"/>
            <a:ext cx="8909108" cy="462469"/>
          </a:xfrm>
          <a:prstGeom prst="rect">
            <a:avLst/>
          </a:prstGeom>
        </p:spPr>
        <p:txBody>
          <a:bodyPr>
            <a:no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900">
              <a:lnSpc>
                <a:spcPct val="120000"/>
              </a:lnSpc>
              <a:defRPr/>
            </a:pPr>
            <a:r>
              <a:rPr lang="en-US" sz="1650" dirty="0"/>
              <a:t>CET averages are available to chairs, deans, provost, and chancellor through IT per the recommendation from the Committee on Effective Teaching. CET averages are typically exceptional, with the most common averages falling between 3.01 and 4.</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graphicFrame>
        <p:nvGraphicFramePr>
          <p:cNvPr id="2" name="Object 1">
            <a:extLst>
              <a:ext uri="{FF2B5EF4-FFF2-40B4-BE49-F238E27FC236}">
                <a16:creationId xmlns:a16="http://schemas.microsoft.com/office/drawing/2014/main" id="{AD538BD3-8C50-47D7-B622-599DEE6B8E38}"/>
              </a:ext>
            </a:extLst>
          </p:cNvPr>
          <p:cNvGraphicFramePr>
            <a:graphicFrameLocks noChangeAspect="1"/>
          </p:cNvGraphicFramePr>
          <p:nvPr/>
        </p:nvGraphicFramePr>
        <p:xfrm>
          <a:off x="2000250" y="857250"/>
          <a:ext cx="5143500" cy="5143500"/>
        </p:xfrm>
        <a:graphic>
          <a:graphicData uri="http://schemas.openxmlformats.org/presentationml/2006/ole">
            <mc:AlternateContent xmlns:mc="http://schemas.openxmlformats.org/markup-compatibility/2006">
              <mc:Choice xmlns:v="urn:schemas-microsoft-com:vml" Requires="v">
                <p:oleObj spid="_x0000_s2061" name="KGPlot" r:id="rId4" imgW="6858000" imgH="6858000" progId="KGraph_Plot">
                  <p:embed/>
                </p:oleObj>
              </mc:Choice>
              <mc:Fallback>
                <p:oleObj name="KGPlot" r:id="rId4" imgW="6858000" imgH="6858000" progId="KGraph_Plot">
                  <p:embed/>
                  <p:pic>
                    <p:nvPicPr>
                      <p:cNvPr id="2" name="Object 1">
                        <a:extLst>
                          <a:ext uri="{FF2B5EF4-FFF2-40B4-BE49-F238E27FC236}">
                            <a16:creationId xmlns:a16="http://schemas.microsoft.com/office/drawing/2014/main" id="{AD538BD3-8C50-47D7-B622-599DEE6B8E38}"/>
                          </a:ext>
                        </a:extLst>
                      </p:cNvPr>
                      <p:cNvPicPr/>
                      <p:nvPr/>
                    </p:nvPicPr>
                    <p:blipFill>
                      <a:blip r:embed="rId5"/>
                      <a:stretch>
                        <a:fillRect/>
                      </a:stretch>
                    </p:blipFill>
                    <p:spPr>
                      <a:xfrm>
                        <a:off x="2000250" y="857250"/>
                        <a:ext cx="5143500" cy="51435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1F0FAF9-870E-4767-8FEE-A6CE19583A76}"/>
              </a:ext>
            </a:extLst>
          </p:cNvPr>
          <p:cNvSpPr txBox="1"/>
          <p:nvPr/>
        </p:nvSpPr>
        <p:spPr>
          <a:xfrm rot="16200000">
            <a:off x="1592510" y="3153654"/>
            <a:ext cx="1654728" cy="323165"/>
          </a:xfrm>
          <a:prstGeom prst="rect">
            <a:avLst/>
          </a:prstGeom>
          <a:noFill/>
        </p:spPr>
        <p:txBody>
          <a:bodyPr wrap="square" rtlCol="0">
            <a:spAutoFit/>
          </a:bodyPr>
          <a:lstStyle/>
          <a:p>
            <a:pPr defTabSz="685800"/>
            <a:r>
              <a:rPr lang="en-US" sz="1500" dirty="0">
                <a:solidFill>
                  <a:prstClr val="black"/>
                </a:solidFill>
                <a:latin typeface="Calibri" panose="020F0502020204030204"/>
              </a:rPr>
              <a:t># of Sections</a:t>
            </a:r>
          </a:p>
        </p:txBody>
      </p:sp>
      <p:sp>
        <p:nvSpPr>
          <p:cNvPr id="11" name="TextBox 10">
            <a:extLst>
              <a:ext uri="{FF2B5EF4-FFF2-40B4-BE49-F238E27FC236}">
                <a16:creationId xmlns:a16="http://schemas.microsoft.com/office/drawing/2014/main" id="{7041C7BD-A519-46D5-9E31-470C3DBF0A5A}"/>
              </a:ext>
            </a:extLst>
          </p:cNvPr>
          <p:cNvSpPr txBox="1"/>
          <p:nvPr/>
        </p:nvSpPr>
        <p:spPr>
          <a:xfrm>
            <a:off x="3837873" y="5593320"/>
            <a:ext cx="3041943" cy="323165"/>
          </a:xfrm>
          <a:prstGeom prst="rect">
            <a:avLst/>
          </a:prstGeom>
          <a:noFill/>
        </p:spPr>
        <p:txBody>
          <a:bodyPr wrap="square" rtlCol="0">
            <a:spAutoFit/>
          </a:bodyPr>
          <a:lstStyle/>
          <a:p>
            <a:pPr defTabSz="685800"/>
            <a:r>
              <a:rPr lang="en-US" sz="1500" dirty="0">
                <a:solidFill>
                  <a:prstClr val="black"/>
                </a:solidFill>
                <a:latin typeface="Calibri" panose="020F0502020204030204"/>
              </a:rPr>
              <a:t>Range of CET Averages</a:t>
            </a:r>
          </a:p>
        </p:txBody>
      </p:sp>
      <p:sp>
        <p:nvSpPr>
          <p:cNvPr id="12" name="TextBox 11">
            <a:extLst>
              <a:ext uri="{FF2B5EF4-FFF2-40B4-BE49-F238E27FC236}">
                <a16:creationId xmlns:a16="http://schemas.microsoft.com/office/drawing/2014/main" id="{FB02EF2C-7546-4F13-887D-E23789BB17FA}"/>
              </a:ext>
            </a:extLst>
          </p:cNvPr>
          <p:cNvSpPr txBox="1"/>
          <p:nvPr/>
        </p:nvSpPr>
        <p:spPr>
          <a:xfrm>
            <a:off x="3001162" y="5316320"/>
            <a:ext cx="3781337"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    0-1.00	      1.01-2.00     2.01-3.00    3.01-4.00	</a:t>
            </a:r>
          </a:p>
        </p:txBody>
      </p:sp>
      <p:sp>
        <p:nvSpPr>
          <p:cNvPr id="13" name="TextBox 12">
            <a:extLst>
              <a:ext uri="{FF2B5EF4-FFF2-40B4-BE49-F238E27FC236}">
                <a16:creationId xmlns:a16="http://schemas.microsoft.com/office/drawing/2014/main" id="{2F4F9F10-8B20-4DCC-9384-06318FB7BFBD}"/>
              </a:ext>
            </a:extLst>
          </p:cNvPr>
          <p:cNvSpPr txBox="1"/>
          <p:nvPr/>
        </p:nvSpPr>
        <p:spPr>
          <a:xfrm>
            <a:off x="3164747" y="2176247"/>
            <a:ext cx="2453780" cy="646331"/>
          </a:xfrm>
          <a:prstGeom prst="rect">
            <a:avLst/>
          </a:prstGeom>
          <a:noFill/>
        </p:spPr>
        <p:txBody>
          <a:bodyPr wrap="square" rtlCol="0">
            <a:spAutoFit/>
          </a:bodyPr>
          <a:lstStyle/>
          <a:p>
            <a:pPr defTabSz="685800"/>
            <a:r>
              <a:rPr lang="en-US" dirty="0">
                <a:solidFill>
                  <a:prstClr val="black"/>
                </a:solidFill>
                <a:latin typeface="Calibri" panose="020F0502020204030204"/>
              </a:rPr>
              <a:t>CET Averages </a:t>
            </a:r>
            <a:r>
              <a:rPr lang="en-US" i="1" u="sng" dirty="0">
                <a:solidFill>
                  <a:prstClr val="black"/>
                </a:solidFill>
                <a:latin typeface="Calibri" panose="020F0502020204030204"/>
              </a:rPr>
              <a:t>by section </a:t>
            </a:r>
            <a:r>
              <a:rPr lang="en-US" dirty="0">
                <a:solidFill>
                  <a:prstClr val="black"/>
                </a:solidFill>
                <a:latin typeface="Calibri" panose="020F0502020204030204"/>
              </a:rPr>
              <a:t>from SP18 to FA20</a:t>
            </a:r>
          </a:p>
        </p:txBody>
      </p:sp>
    </p:spTree>
    <p:extLst>
      <p:ext uri="{BB962C8B-B14F-4D97-AF65-F5344CB8AC3E}">
        <p14:creationId xmlns:p14="http://schemas.microsoft.com/office/powerpoint/2010/main" val="871050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2502" y="922263"/>
            <a:ext cx="9118997"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Faculty Online Teaching Certification</a:t>
            </a:r>
          </a:p>
        </p:txBody>
      </p:sp>
      <p:sp>
        <p:nvSpPr>
          <p:cNvPr id="8" name="Text Placeholder 1"/>
          <p:cNvSpPr txBox="1">
            <a:spLocks/>
          </p:cNvSpPr>
          <p:nvPr/>
        </p:nvSpPr>
        <p:spPr>
          <a:xfrm>
            <a:off x="213063" y="1450818"/>
            <a:ext cx="8522563" cy="5065391"/>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r>
              <a:rPr lang="en-US" sz="1500" dirty="0"/>
              <a:t>Required of all faculty teaching online per guidelines at </a:t>
            </a:r>
            <a:r>
              <a:rPr lang="en-US" sz="1500" dirty="0">
                <a:hlinkClick r:id="rId2"/>
              </a:rPr>
              <a:t>https://keeplearning.umsystem.edu/instructors/workshops-seminars/online-teaching-certification-seminar</a:t>
            </a:r>
            <a:endParaRPr lang="en-US" sz="1500" dirty="0"/>
          </a:p>
          <a:p>
            <a:pPr marL="0" indent="0" defTabSz="342900">
              <a:buNone/>
            </a:pPr>
            <a:endParaRPr lang="en-US" sz="600" dirty="0"/>
          </a:p>
          <a:p>
            <a:pPr marL="257175" indent="-257175" defTabSz="342900"/>
            <a:r>
              <a:rPr lang="en-US" sz="1500" dirty="0"/>
              <a:t>Current program emphasizes non-STEM disciplines and asynchronous delivery.</a:t>
            </a:r>
            <a:endParaRPr lang="en-US" sz="600" dirty="0"/>
          </a:p>
          <a:p>
            <a:pPr marL="257175" indent="-257175" defTabSz="342900"/>
            <a:endParaRPr lang="en-US" sz="600" dirty="0"/>
          </a:p>
          <a:p>
            <a:pPr marL="257175" indent="-257175" defTabSz="342900"/>
            <a:r>
              <a:rPr lang="en-US" sz="1500" dirty="0"/>
              <a:t>Fast-track option is available to those who have </a:t>
            </a:r>
            <a:r>
              <a:rPr lang="en-US" sz="1500" b="1" u="sng" dirty="0"/>
              <a:t>3 or more </a:t>
            </a:r>
            <a:r>
              <a:rPr lang="en-US" sz="1500" dirty="0"/>
              <a:t>years of online teaching experience. See </a:t>
            </a:r>
            <a:r>
              <a:rPr lang="en-US" sz="1500" dirty="0">
                <a:hlinkClick r:id="rId3"/>
              </a:rPr>
              <a:t>https://keeplearning.umsystem.edu/instructors/workshops-seminars/online-teaching-recertification-seminar</a:t>
            </a:r>
            <a:endParaRPr lang="en-US" sz="1500" dirty="0"/>
          </a:p>
          <a:p>
            <a:pPr marL="0" indent="0" defTabSz="342900">
              <a:buNone/>
            </a:pPr>
            <a:endParaRPr lang="en-US" sz="600" dirty="0"/>
          </a:p>
          <a:p>
            <a:pPr marL="257175" indent="-257175" defTabSz="342900"/>
            <a:r>
              <a:rPr lang="en-US" sz="1500" dirty="0"/>
              <a:t>Over 100 S&amp;T faculty have already become certified through these programs or other programs that satisfy the certification program, and many others are registered to do so.</a:t>
            </a:r>
            <a:endParaRPr lang="en-US" sz="600" dirty="0"/>
          </a:p>
          <a:p>
            <a:pPr marL="257175" indent="-257175" defTabSz="342900"/>
            <a:endParaRPr lang="en-US" sz="600" dirty="0"/>
          </a:p>
          <a:p>
            <a:pPr marL="257175" indent="-257175" defTabSz="342900"/>
            <a:r>
              <a:rPr lang="en-US" sz="1500" dirty="0"/>
              <a:t>Because the certification program is subject to continuous improvement, especially to support STEM disciplines and synchronous delivery, the deadline for S&amp;T’s faculty </a:t>
            </a:r>
            <a:r>
              <a:rPr lang="en-US" sz="1500" b="1" u="sng" dirty="0"/>
              <a:t>has been extended to the beginning of the Fall 2022 semester.</a:t>
            </a:r>
            <a:endParaRPr lang="en-US" sz="600" b="1" u="sng" dirty="0"/>
          </a:p>
          <a:p>
            <a:pPr marL="257175" indent="-257175" defTabSz="342900"/>
            <a:endParaRPr lang="en-US" sz="6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spTree>
    <p:extLst>
      <p:ext uri="{BB962C8B-B14F-4D97-AF65-F5344CB8AC3E}">
        <p14:creationId xmlns:p14="http://schemas.microsoft.com/office/powerpoint/2010/main" val="1527255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sp>
        <p:nvSpPr>
          <p:cNvPr id="5" name="Text Placeholder 2"/>
          <p:cNvSpPr txBox="1">
            <a:spLocks/>
          </p:cNvSpPr>
          <p:nvPr/>
        </p:nvSpPr>
        <p:spPr>
          <a:xfrm>
            <a:off x="2581038" y="1064278"/>
            <a:ext cx="3981925"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Questions?</a:t>
            </a:r>
          </a:p>
        </p:txBody>
      </p:sp>
      <p:sp>
        <p:nvSpPr>
          <p:cNvPr id="6" name="TextBox 5"/>
          <p:cNvSpPr txBox="1"/>
          <p:nvPr/>
        </p:nvSpPr>
        <p:spPr>
          <a:xfrm>
            <a:off x="5406472" y="5537348"/>
            <a:ext cx="633507" cy="184666"/>
          </a:xfrm>
          <a:prstGeom prst="rect">
            <a:avLst/>
          </a:prstGeom>
          <a:noFill/>
        </p:spPr>
        <p:txBody>
          <a:bodyPr wrap="none" rtlCol="0">
            <a:spAutoFit/>
          </a:bodyPr>
          <a:lstStyle/>
          <a:p>
            <a:pPr defTabSz="685800"/>
            <a:r>
              <a:rPr lang="en-US" sz="600" dirty="0">
                <a:solidFill>
                  <a:prstClr val="black"/>
                </a:solidFill>
                <a:latin typeface="Calibri" panose="020F0502020204030204"/>
              </a:rPr>
              <a:t>Milica Vuković</a:t>
            </a:r>
            <a:endParaRPr lang="en-US" sz="600" dirty="0">
              <a:solidFill>
                <a:srgbClr val="70AD47"/>
              </a:solidFill>
              <a:latin typeface="Orgon Slab Light" panose="02000503000000020004" pitchFamily="50" charset="0"/>
            </a:endParaRPr>
          </a:p>
        </p:txBody>
      </p:sp>
      <p:pic>
        <p:nvPicPr>
          <p:cNvPr id="4" name="Picture 3">
            <a:extLst>
              <a:ext uri="{FF2B5EF4-FFF2-40B4-BE49-F238E27FC236}">
                <a16:creationId xmlns:a16="http://schemas.microsoft.com/office/drawing/2014/main" id="{F1ACD0FF-4D74-47B8-A2F0-27FC962B0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071" y="1488898"/>
            <a:ext cx="2805857" cy="4048451"/>
          </a:xfrm>
          <a:prstGeom prst="rect">
            <a:avLst/>
          </a:prstGeom>
        </p:spPr>
      </p:pic>
    </p:spTree>
    <p:extLst>
      <p:ext uri="{BB962C8B-B14F-4D97-AF65-F5344CB8AC3E}">
        <p14:creationId xmlns:p14="http://schemas.microsoft.com/office/powerpoint/2010/main" val="774393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A.	Curricula</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S. Raper</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656760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06C3315F-9967-456E-8C9A-C46355C10412}"/>
              </a:ext>
            </a:extLst>
          </p:cNvPr>
          <p:cNvSpPr txBox="1"/>
          <p:nvPr/>
        </p:nvSpPr>
        <p:spPr>
          <a:xfrm>
            <a:off x="568754" y="1859280"/>
            <a:ext cx="8006491"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006F"/>
                </a:solidFill>
                <a:effectLst/>
                <a:uLnTx/>
                <a:uFillTx/>
                <a:latin typeface="Calibri"/>
                <a:ea typeface="+mn-ea"/>
                <a:cs typeface="+mn-cs"/>
              </a:rPr>
              <a:t>CCC Meetings</a:t>
            </a:r>
            <a:br>
              <a:rPr kumimoji="0" lang="en-US" sz="3600" b="0" i="0" u="none" strike="noStrike" kern="1200" cap="none" spc="0" normalizeH="0" baseline="0" noProof="0" dirty="0">
                <a:ln>
                  <a:noFill/>
                </a:ln>
                <a:solidFill>
                  <a:srgbClr val="33006F"/>
                </a:solidFill>
                <a:effectLst/>
                <a:uLnTx/>
                <a:uFillTx/>
                <a:latin typeface="Calibri"/>
                <a:ea typeface="+mn-ea"/>
                <a:cs typeface="+mn-cs"/>
              </a:rPr>
            </a:br>
            <a:r>
              <a:rPr kumimoji="0" lang="en-US" sz="3600" b="0" i="0" u="none" strike="noStrike" kern="1200" cap="none" spc="0" normalizeH="0" baseline="0" noProof="0" dirty="0">
                <a:ln>
                  <a:noFill/>
                </a:ln>
                <a:solidFill>
                  <a:srgbClr val="33006F"/>
                </a:solidFill>
                <a:effectLst/>
                <a:uLnTx/>
                <a:uFillTx/>
                <a:latin typeface="Calibri"/>
                <a:ea typeface="+mn-ea"/>
                <a:cs typeface="+mn-cs"/>
              </a:rPr>
              <a:t>	</a:t>
            </a:r>
            <a:r>
              <a:rPr kumimoji="0" lang="en-US" sz="3200" b="0" i="0" u="none" strike="noStrike" kern="1200" cap="none" spc="0" normalizeH="0" baseline="0" noProof="0" dirty="0">
                <a:ln>
                  <a:noFill/>
                </a:ln>
                <a:solidFill>
                  <a:srgbClr val="33006F"/>
                </a:solidFill>
                <a:effectLst/>
                <a:uLnTx/>
                <a:uFillTx/>
                <a:latin typeface="Calibri"/>
                <a:ea typeface="+mn-ea"/>
                <a:cs typeface="+mn-cs"/>
              </a:rPr>
              <a:t>-10 February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	-2 March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006F"/>
                </a:solidFill>
                <a:effectLst/>
                <a:uLnTx/>
                <a:uFillTx/>
                <a:latin typeface="Calibri"/>
                <a:ea typeface="+mn-ea"/>
                <a:cs typeface="+mn-cs"/>
              </a:rPr>
              <a:t>Total Committee Activity</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7 Course Change Requests (CC Forms)</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14 Program Change Form (PC Forms)</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2 Experimental Course Requests (EC Forms)</a:t>
            </a:r>
          </a:p>
        </p:txBody>
      </p:sp>
      <p:sp>
        <p:nvSpPr>
          <p:cNvPr id="6" name="TextBox 5">
            <a:extLst>
              <a:ext uri="{FF2B5EF4-FFF2-40B4-BE49-F238E27FC236}">
                <a16:creationId xmlns:a16="http://schemas.microsoft.com/office/drawing/2014/main" id="{A8FA7E8F-CEE5-4015-83D0-2AA09E36D79A}"/>
              </a:ext>
            </a:extLst>
          </p:cNvPr>
          <p:cNvSpPr txBox="1"/>
          <p:nvPr/>
        </p:nvSpPr>
        <p:spPr>
          <a:xfrm>
            <a:off x="5120640" y="355600"/>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25 February 2021</a:t>
            </a:r>
          </a:p>
        </p:txBody>
      </p:sp>
    </p:spTree>
    <p:extLst>
      <p:ext uri="{BB962C8B-B14F-4D97-AF65-F5344CB8AC3E}">
        <p14:creationId xmlns:p14="http://schemas.microsoft.com/office/powerpoint/2010/main" val="614069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27591" y="1951672"/>
            <a:ext cx="8931350" cy="477053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Course Changes (CC) Requested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4770	GEOLOGY 5510 : Organic Geochemistry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4767	HISTORY 3534 : History of Medieval and Early Modern 					Science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4690	HISTORY 4580 : Issues in Science, Technology and 						Society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961.7  	IS&amp;T 6641 :  Advanced Digital Commerce and </a:t>
            </a:r>
            <a:r>
              <a:rPr kumimoji="0" lang="en-US" sz="2400" b="0" i="0" u="none" strike="noStrike" kern="1200" cap="none" spc="0" normalizeH="0" baseline="0" noProof="0">
                <a:ln>
                  <a:noFill/>
                </a:ln>
                <a:solidFill>
                  <a:srgbClr val="33006F"/>
                </a:solidFill>
                <a:effectLst/>
                <a:uLnTx/>
                <a:uFillTx/>
                <a:latin typeface="Calibri"/>
                <a:ea typeface="+mn-ea"/>
                <a:cs typeface="+mn-cs"/>
              </a:rPr>
              <a:t>IoT 			                   Analytics</a:t>
            </a:r>
            <a:endParaRPr kumimoji="0" lang="en-US" sz="2400" b="0" i="0" u="none" strike="noStrike" kern="1200" cap="none" spc="0" normalizeH="0" baseline="0" noProof="0" dirty="0">
              <a:ln>
                <a:noFill/>
              </a:ln>
              <a:solidFill>
                <a:srgbClr val="33006F"/>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2364.4	MET ENG 5480 : Refining Of Metals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1630.1	NUC ENG 2406 : Reactor Operations 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2295.1	NUC ENG 3205 : Fundamentals of Nuclear Engineering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p:txBody>
      </p:sp>
      <p:sp>
        <p:nvSpPr>
          <p:cNvPr id="6" name="TextBox 5">
            <a:extLst>
              <a:ext uri="{FF2B5EF4-FFF2-40B4-BE49-F238E27FC236}">
                <a16:creationId xmlns:a16="http://schemas.microsoft.com/office/drawing/2014/main" id="{3D3AF4C1-2874-4CEE-A87C-FE4BF38D5DEF}"/>
              </a:ext>
            </a:extLst>
          </p:cNvPr>
          <p:cNvSpPr txBox="1"/>
          <p:nvPr/>
        </p:nvSpPr>
        <p:spPr>
          <a:xfrm>
            <a:off x="5120640" y="66099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25 February 2021</a:t>
            </a:r>
          </a:p>
        </p:txBody>
      </p:sp>
    </p:spTree>
    <p:extLst>
      <p:ext uri="{BB962C8B-B14F-4D97-AF65-F5344CB8AC3E}">
        <p14:creationId xmlns:p14="http://schemas.microsoft.com/office/powerpoint/2010/main" val="966781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461645" y="1477395"/>
            <a:ext cx="8220710" cy="553997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Program Changes (PC) Requested</a:t>
            </a:r>
            <a:br>
              <a:rPr kumimoji="0" lang="en-US" sz="2800" b="0" i="0" u="none" strike="noStrike" kern="1200" cap="none" spc="0" normalizeH="0" baseline="0" noProof="0" dirty="0">
                <a:ln>
                  <a:noFill/>
                </a:ln>
                <a:solidFill>
                  <a:srgbClr val="33006F"/>
                </a:solidFill>
                <a:effectLst/>
                <a:uLnTx/>
                <a:uFillTx/>
                <a:latin typeface="Calibri"/>
                <a:ea typeface="+mn-ea"/>
                <a:cs typeface="+mn-cs"/>
              </a:rPr>
            </a:b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268.13	GEO ENG-MS : GEOLOGICAL ENGINEERING 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166.22	GL&amp;GPH-MS : Geology and Geophysics 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171.6		PE ENG-MS : Petroleum Engineering 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374		PROPOSED : English &amp; Technical Communication BS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192.40	PSYCH-BA : Psychology BA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193.38	PSYCH-BS : Psychology BS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293.2		ANA&amp;DTA-CT : Bus Analytics &amp; Data Sci 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295.2		CYBERMG-CT : Cyber </a:t>
            </a:r>
            <a:r>
              <a:rPr kumimoji="0" lang="en-US" sz="2000" b="0" i="0" u="none" strike="noStrike" kern="1200" cap="none" spc="0" normalizeH="0" baseline="0" noProof="0" dirty="0" err="1">
                <a:ln>
                  <a:noFill/>
                </a:ln>
                <a:solidFill>
                  <a:srgbClr val="33006F"/>
                </a:solidFill>
                <a:effectLst/>
                <a:uLnTx/>
                <a:uFillTx/>
                <a:latin typeface="Calibri"/>
                <a:ea typeface="+mn-ea"/>
                <a:cs typeface="+mn-cs"/>
              </a:rPr>
              <a:t>Mgmt</a:t>
            </a:r>
            <a:r>
              <a:rPr kumimoji="0" lang="en-US" sz="2000" b="0" i="0" u="none" strike="noStrike" kern="1200" cap="none" spc="0" normalizeH="0" baseline="0" noProof="0" dirty="0">
                <a:ln>
                  <a:noFill/>
                </a:ln>
                <a:solidFill>
                  <a:srgbClr val="33006F"/>
                </a:solidFill>
                <a:effectLst/>
                <a:uLnTx/>
                <a:uFillTx/>
                <a:latin typeface="Calibri"/>
                <a:ea typeface="+mn-ea"/>
                <a:cs typeface="+mn-cs"/>
              </a:rPr>
              <a:t> &amp; Info Assurance 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351.3		GEINTEL-CT : </a:t>
            </a:r>
            <a:r>
              <a:rPr kumimoji="0" lang="en-US" sz="2000" b="0" i="0" u="none" strike="noStrike" kern="1200" cap="none" spc="0" normalizeH="0" baseline="0" noProof="0" dirty="0" err="1">
                <a:ln>
                  <a:noFill/>
                </a:ln>
                <a:solidFill>
                  <a:srgbClr val="33006F"/>
                </a:solidFill>
                <a:effectLst/>
                <a:uLnTx/>
                <a:uFillTx/>
                <a:latin typeface="Calibri"/>
                <a:ea typeface="+mn-ea"/>
                <a:cs typeface="+mn-cs"/>
              </a:rPr>
              <a:t>Geoanalytics</a:t>
            </a:r>
            <a:r>
              <a:rPr kumimoji="0" lang="en-US" sz="2000" b="0" i="0" u="none" strike="noStrike" kern="1200" cap="none" spc="0" normalizeH="0" baseline="0" noProof="0" dirty="0">
                <a:ln>
                  <a:noFill/>
                </a:ln>
                <a:solidFill>
                  <a:srgbClr val="33006F"/>
                </a:solidFill>
                <a:effectLst/>
                <a:uLnTx/>
                <a:uFillTx/>
                <a:latin typeface="Calibri"/>
                <a:ea typeface="+mn-ea"/>
                <a:cs typeface="+mn-cs"/>
              </a:rPr>
              <a:t> and </a:t>
            </a:r>
            <a:r>
              <a:rPr kumimoji="0" lang="en-US" sz="2000" b="0" i="0" u="none" strike="noStrike" kern="1200" cap="none" spc="0" normalizeH="0" baseline="0" noProof="0" dirty="0" err="1">
                <a:ln>
                  <a:noFill/>
                </a:ln>
                <a:solidFill>
                  <a:srgbClr val="33006F"/>
                </a:solidFill>
                <a:effectLst/>
                <a:uLnTx/>
                <a:uFillTx/>
                <a:latin typeface="Calibri"/>
                <a:ea typeface="+mn-ea"/>
                <a:cs typeface="+mn-cs"/>
              </a:rPr>
              <a:t>Geointelligence</a:t>
            </a:r>
            <a:r>
              <a:rPr kumimoji="0" lang="en-US" sz="2000" b="0" i="0" u="none" strike="noStrike" kern="1200" cap="none" spc="0" normalizeH="0" baseline="0" noProof="0" dirty="0">
                <a:ln>
                  <a:noFill/>
                </a:ln>
                <a:solidFill>
                  <a:srgbClr val="33006F"/>
                </a:solidFill>
                <a:effectLst/>
                <a:uLnTx/>
                <a:uFillTx/>
                <a:latin typeface="Calibri"/>
                <a:ea typeface="+mn-ea"/>
                <a:cs typeface="+mn-cs"/>
              </a:rPr>
              <a:t> Certificate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347.5		GEOPHY-CT : Geophysics Graduate 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291.5		MGTLEAD-CT : Management and Leadership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348.4		PET SYS-CT : Petroleum Systems 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376		PROPOSED : UCT - Medieval and Renaissance Studies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375		PROPOSED : UCT - Science, Technology, and Society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25 February 2021</a:t>
            </a:r>
          </a:p>
        </p:txBody>
      </p:sp>
    </p:spTree>
    <p:extLst>
      <p:ext uri="{BB962C8B-B14F-4D97-AF65-F5344CB8AC3E}">
        <p14:creationId xmlns:p14="http://schemas.microsoft.com/office/powerpoint/2010/main" val="32023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536073" y="2593814"/>
            <a:ext cx="8220710"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Name Change Requested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Nuclear Engineering and Radiation Science</a:t>
            </a:r>
            <a:br>
              <a:rPr kumimoji="0" lang="en-US" sz="2800" b="0" i="0" u="none" strike="noStrike" kern="1200" cap="none" spc="0" normalizeH="0" baseline="0" noProof="0" dirty="0">
                <a:ln>
                  <a:noFill/>
                </a:ln>
                <a:solidFill>
                  <a:srgbClr val="33006F"/>
                </a:solidFill>
                <a:effectLst/>
                <a:uLnTx/>
                <a:uFillTx/>
                <a:latin typeface="Calibri"/>
                <a:ea typeface="+mn-ea"/>
                <a:cs typeface="+mn-cs"/>
              </a:rPr>
            </a:b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25 February 2021</a:t>
            </a:r>
          </a:p>
        </p:txBody>
      </p:sp>
    </p:spTree>
    <p:extLst>
      <p:ext uri="{BB962C8B-B14F-4D97-AF65-F5344CB8AC3E}">
        <p14:creationId xmlns:p14="http://schemas.microsoft.com/office/powerpoint/2010/main" val="3401488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6350" indent="-6350" defTabSz="685800">
              <a:buFont typeface="+mj-lt"/>
              <a:buAutoNum type="romanUcPeriod"/>
            </a:pPr>
            <a:r>
              <a:rPr lang="en-US" sz="3600" dirty="0">
                <a:solidFill>
                  <a:srgbClr val="003B49"/>
                </a:solidFill>
                <a:latin typeface="Orgon Slab" panose="02000503000000020004" pitchFamily="50" charset="0"/>
              </a:rPr>
              <a:t> 	Call to Order and Roll Call</a:t>
            </a:r>
          </a:p>
          <a:p>
            <a:pPr marL="6350" lvl="0" indent="-6350" defTabSz="685800">
              <a:buNone/>
            </a:pPr>
            <a:r>
              <a:rPr lang="en-US" sz="3600" dirty="0">
                <a:solidFill>
                  <a:srgbClr val="003B49"/>
                </a:solidFill>
                <a:latin typeface="Orgon Slab" panose="02000503000000020004" pitchFamily="50" charset="0"/>
              </a:rPr>
              <a:t>		K.C. Dolan, Secretary</a:t>
            </a: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4194041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32080" y="1688389"/>
            <a:ext cx="8910320" cy="2948499"/>
          </a:xfrm>
          <a:prstGeom prst="rect">
            <a:avLst/>
          </a:prstGeom>
        </p:spPr>
        <p:txBody>
          <a:bodyPr wrap="square">
            <a:spAutoFit/>
          </a:bodyPr>
          <a:lstStyle/>
          <a:p>
            <a:pPr marL="231775" marR="0" lvl="1" indent="0" algn="l" defTabSz="457200" rtl="0" eaLnBrk="1" fontAlgn="auto" latinLnBrk="0" hangingPunct="1">
              <a:lnSpc>
                <a:spcPct val="100000"/>
              </a:lnSpc>
              <a:spcBef>
                <a:spcPct val="20000"/>
              </a:spcBef>
              <a:spcAft>
                <a:spcPts val="0"/>
              </a:spcAft>
              <a:buClrTx/>
              <a:buSzTx/>
              <a:buFontTx/>
              <a:buNone/>
              <a:tabLst>
                <a:tab pos="1941513" algn="l"/>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For Informational Purposes; No Senate Approval Required</a:t>
            </a:r>
          </a:p>
          <a:p>
            <a:pPr marL="463550" marR="0" lvl="1" indent="-231775" algn="l" defTabSz="457200" rtl="0" eaLnBrk="1" fontAlgn="auto" latinLnBrk="0" hangingPunct="1">
              <a:lnSpc>
                <a:spcPct val="100000"/>
              </a:lnSpc>
              <a:spcBef>
                <a:spcPct val="20000"/>
              </a:spcBef>
              <a:spcAft>
                <a:spcPts val="0"/>
              </a:spcAft>
              <a:buClrTx/>
              <a:buSzTx/>
              <a:buFont typeface="Arial"/>
              <a:buChar char="–"/>
              <a:tabLst>
                <a:tab pos="1941513" algn="l"/>
              </a:tabLst>
              <a:defRPr/>
            </a:pPr>
            <a:endParaRPr kumimoji="0" lang="en-US" sz="3200" b="0" i="0" u="none" strike="noStrike" kern="1200" cap="none" spc="0" normalizeH="0" baseline="0" noProof="0" dirty="0">
              <a:ln>
                <a:noFill/>
              </a:ln>
              <a:solidFill>
                <a:srgbClr val="33006F"/>
              </a:solidFill>
              <a:effectLst/>
              <a:uLnTx/>
              <a:uFillTx/>
              <a:latin typeface="Calibri"/>
              <a:ea typeface="+mn-ea"/>
              <a:cs typeface="+mn-cs"/>
            </a:endParaRPr>
          </a:p>
          <a:p>
            <a:pPr marL="231775" marR="0" lvl="1" indent="0" algn="l" defTabSz="457200" rtl="0" eaLnBrk="1" fontAlgn="auto" latinLnBrk="0" hangingPunct="1">
              <a:lnSpc>
                <a:spcPct val="100000"/>
              </a:lnSpc>
              <a:spcBef>
                <a:spcPct val="20000"/>
              </a:spcBef>
              <a:spcAft>
                <a:spcPts val="0"/>
              </a:spcAft>
              <a:buClrTx/>
              <a:buSzTx/>
              <a:buFontTx/>
              <a:buNone/>
              <a:tabLst>
                <a:tab pos="1941513" algn="l"/>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Experimental Courses (EC) Requested</a:t>
            </a:r>
            <a:br>
              <a:rPr kumimoji="0" lang="en-US" sz="2800" b="0" i="0" u="none" strike="noStrike" kern="1200" cap="none" spc="0" normalizeH="0" baseline="0" noProof="0" dirty="0">
                <a:ln>
                  <a:noFill/>
                </a:ln>
                <a:solidFill>
                  <a:srgbClr val="33006F"/>
                </a:solidFill>
                <a:effectLst/>
                <a:uLnTx/>
                <a:uFillTx/>
                <a:latin typeface="Calibri"/>
                <a:ea typeface="+mn-ea"/>
                <a:cs typeface="+mn-cs"/>
              </a:rPr>
            </a:br>
            <a:r>
              <a:rPr kumimoji="0" lang="en-US" sz="2800" b="0" i="0" u="none" strike="noStrike" kern="1200" cap="none" spc="0" normalizeH="0" baseline="0" noProof="0" dirty="0">
                <a:ln>
                  <a:noFill/>
                </a:ln>
                <a:solidFill>
                  <a:srgbClr val="33006F"/>
                </a:solidFill>
                <a:effectLst/>
                <a:uLnTx/>
                <a:uFillTx/>
                <a:latin typeface="Calibri"/>
                <a:ea typeface="+mn-ea"/>
                <a:cs typeface="+mn-cs"/>
              </a:rPr>
              <a:t> </a:t>
            </a: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4766	CIV ENG 5001.006 : Geotechnical In-Situ Soil Testing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4768	COMP SCI 5001.013 : Theory of Reinforcement Learning </a:t>
            </a:r>
            <a:endParaRPr kumimoji="0" lang="en-US" sz="1600" b="0" i="0" u="none" strike="noStrike" kern="1200" cap="none" spc="0" normalizeH="0" baseline="0" noProof="0" dirty="0">
              <a:ln>
                <a:noFill/>
              </a:ln>
              <a:solidFill>
                <a:srgbClr val="33006F"/>
              </a:solidFill>
              <a:effectLst/>
              <a:uLnTx/>
              <a:uFillTx/>
              <a:latin typeface="Calibri"/>
              <a:ea typeface="+mn-ea"/>
              <a:cs typeface="+mn-cs"/>
            </a:endParaRPr>
          </a:p>
          <a:p>
            <a:pPr marL="463550" marR="0" lvl="1" indent="-231775" algn="l" defTabSz="457200" rtl="0" eaLnBrk="1" fontAlgn="auto" latinLnBrk="0" hangingPunct="1">
              <a:lnSpc>
                <a:spcPct val="100000"/>
              </a:lnSpc>
              <a:spcBef>
                <a:spcPct val="20000"/>
              </a:spcBef>
              <a:spcAft>
                <a:spcPts val="0"/>
              </a:spcAft>
              <a:buClrTx/>
              <a:buSzTx/>
              <a:buFont typeface="Arial"/>
              <a:buChar char="–"/>
              <a:tabLst>
                <a:tab pos="1941513" algn="l"/>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57C43BAA-6D2B-4B33-B8A6-66A21DD2F8EB}"/>
              </a:ext>
            </a:extLst>
          </p:cNvPr>
          <p:cNvSpPr txBox="1"/>
          <p:nvPr/>
        </p:nvSpPr>
        <p:spPr>
          <a:xfrm>
            <a:off x="503936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25 February 2021</a:t>
            </a:r>
          </a:p>
        </p:txBody>
      </p:sp>
    </p:spTree>
    <p:extLst>
      <p:ext uri="{BB962C8B-B14F-4D97-AF65-F5344CB8AC3E}">
        <p14:creationId xmlns:p14="http://schemas.microsoft.com/office/powerpoint/2010/main" val="279515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457734" y="2215542"/>
            <a:ext cx="7952620" cy="20928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Curriculum committee moves for FS to approve </a:t>
            </a:r>
            <a:r>
              <a:rPr kumimoji="0" lang="en-US" sz="2800" b="0" i="0" u="none" strike="noStrike" kern="1200" cap="none" spc="0" normalizeH="0" baseline="0" noProof="0">
                <a:ln>
                  <a:noFill/>
                </a:ln>
                <a:solidFill>
                  <a:srgbClr val="33006F"/>
                </a:solidFill>
                <a:effectLst/>
                <a:uLnTx/>
                <a:uFillTx/>
                <a:latin typeface="Calibri"/>
                <a:ea typeface="+mn-ea"/>
                <a:cs typeface="+mn-cs"/>
              </a:rPr>
              <a:t>the 7 </a:t>
            </a:r>
            <a:r>
              <a:rPr kumimoji="0" lang="en-US" sz="2800" b="0" i="0" u="none" strike="noStrike" kern="1200" cap="none" spc="0" normalizeH="0" baseline="0" noProof="0" dirty="0">
                <a:ln>
                  <a:noFill/>
                </a:ln>
                <a:solidFill>
                  <a:srgbClr val="33006F"/>
                </a:solidFill>
                <a:effectLst/>
                <a:uLnTx/>
                <a:uFillTx/>
                <a:latin typeface="Calibri"/>
                <a:ea typeface="+mn-ea"/>
                <a:cs typeface="+mn-cs"/>
              </a:rPr>
              <a:t>CC and 14 PC form actions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Discussion: Questions or comments?</a:t>
            </a:r>
          </a:p>
          <a:p>
            <a:pPr marL="463550" marR="0" lvl="1" indent="-231775" algn="l" defTabSz="457200" rtl="0" eaLnBrk="1" fontAlgn="auto" latinLnBrk="0" hangingPunct="1">
              <a:lnSpc>
                <a:spcPct val="100000"/>
              </a:lnSpc>
              <a:spcBef>
                <a:spcPts val="0"/>
              </a:spcBef>
              <a:spcAft>
                <a:spcPts val="0"/>
              </a:spcAft>
              <a:buClrTx/>
              <a:buSzTx/>
              <a:buFontTx/>
              <a:buNone/>
              <a:tabLst>
                <a:tab pos="1941513" algn="l"/>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10E06AEA-0764-4C18-8F88-EF9FD554C6F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25 February 2021</a:t>
            </a:r>
          </a:p>
        </p:txBody>
      </p:sp>
    </p:spTree>
    <p:extLst>
      <p:ext uri="{BB962C8B-B14F-4D97-AF65-F5344CB8AC3E}">
        <p14:creationId xmlns:p14="http://schemas.microsoft.com/office/powerpoint/2010/main" val="3114272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650630" y="2704420"/>
            <a:ext cx="7904381" cy="3958333"/>
          </a:xfrm>
        </p:spPr>
        <p:txBody>
          <a:bodyPr/>
          <a:lstStyle/>
          <a:p>
            <a:pPr marL="0" indent="0" defTabSz="685800">
              <a:buNone/>
            </a:pPr>
            <a:r>
              <a:rPr lang="en-US" sz="3600" dirty="0">
                <a:latin typeface="Orgon Slab" panose="02000503000000020004" pitchFamily="50" charset="0"/>
              </a:rPr>
              <a:t>VII. Reports of Standing Committees</a:t>
            </a:r>
          </a:p>
          <a:p>
            <a:pPr marL="741362" indent="0" defTabSz="685800">
              <a:buNone/>
            </a:pPr>
            <a:r>
              <a:rPr lang="en-US" sz="3600" dirty="0">
                <a:solidFill>
                  <a:srgbClr val="003B49"/>
                </a:solidFill>
                <a:latin typeface="Orgon Slab" panose="02000503000000020004" pitchFamily="50" charset="0"/>
              </a:rPr>
              <a:t>B.	Administrative Review</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W. Huebner</a:t>
            </a:r>
            <a:r>
              <a:rPr lang="en-US" sz="3200" dirty="0">
                <a:solidFill>
                  <a:srgbClr val="003B49"/>
                </a:solidFill>
                <a:latin typeface="Orgon Slab" panose="02000503000000020004" pitchFamily="50" charset="0"/>
              </a:rPr>
              <a:t>	</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3113900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01254" y="2390200"/>
            <a:ext cx="6335973" cy="554889"/>
          </a:xfrm>
        </p:spPr>
        <p:txBody>
          <a:bodyPr>
            <a:noAutofit/>
          </a:bodyPr>
          <a:lstStyle/>
          <a:p>
            <a:pPr algn="ctr"/>
            <a:r>
              <a:rPr lang="en-US" sz="2700" b="1" dirty="0">
                <a:solidFill>
                  <a:srgbClr val="005F83"/>
                </a:solidFill>
                <a:latin typeface="Arial" panose="020B0604020202020204" pitchFamily="34" charset="0"/>
                <a:cs typeface="Arial" panose="020B0604020202020204" pitchFamily="34" charset="0"/>
              </a:rPr>
              <a:t>Administrative Review Committee</a:t>
            </a:r>
          </a:p>
          <a:p>
            <a:pPr algn="ctr"/>
            <a:endParaRPr lang="en-US" sz="2700" b="1" dirty="0">
              <a:solidFill>
                <a:srgbClr val="005F83"/>
              </a:solidFill>
              <a:latin typeface="Arial" panose="020B0604020202020204" pitchFamily="34" charset="0"/>
              <a:cs typeface="Arial" panose="020B0604020202020204" pitchFamily="34" charset="0"/>
            </a:endParaRPr>
          </a:p>
          <a:p>
            <a:pPr algn="ctr"/>
            <a:endParaRPr lang="en-US" sz="2700" b="1" dirty="0">
              <a:solidFill>
                <a:srgbClr val="005F83"/>
              </a:solidFill>
              <a:latin typeface="Arial" panose="020B0604020202020204" pitchFamily="34" charset="0"/>
              <a:cs typeface="Arial" panose="020B0604020202020204" pitchFamily="34" charset="0"/>
            </a:endParaRPr>
          </a:p>
        </p:txBody>
      </p:sp>
      <p:sp>
        <p:nvSpPr>
          <p:cNvPr id="5" name="Text Placeholder 2"/>
          <p:cNvSpPr>
            <a:spLocks noGrp="1"/>
          </p:cNvSpPr>
          <p:nvPr>
            <p:ph type="body" sz="quarter" idx="13"/>
          </p:nvPr>
        </p:nvSpPr>
        <p:spPr>
          <a:xfrm>
            <a:off x="2163700" y="3316969"/>
            <a:ext cx="4635452" cy="2354688"/>
          </a:xfrm>
        </p:spPr>
        <p:txBody>
          <a:bodyPr>
            <a:noAutofit/>
          </a:bodyPr>
          <a:lstStyle/>
          <a:p>
            <a:pPr algn="ctr"/>
            <a:r>
              <a:rPr lang="en-US" sz="2100" b="1" dirty="0">
                <a:solidFill>
                  <a:srgbClr val="0070C0"/>
                </a:solidFill>
                <a:latin typeface="Arial" panose="020B0604020202020204" pitchFamily="34" charset="0"/>
                <a:cs typeface="Arial" panose="020B0604020202020204" pitchFamily="34" charset="0"/>
              </a:rPr>
              <a:t>2020-2021 Members</a:t>
            </a:r>
          </a:p>
          <a:p>
            <a:pPr algn="ctr"/>
            <a:endParaRPr lang="en-US" sz="2100" b="1" dirty="0">
              <a:solidFill>
                <a:srgbClr val="0070C0"/>
              </a:solidFill>
              <a:latin typeface="Arial" panose="020B0604020202020204" pitchFamily="34" charset="0"/>
              <a:cs typeface="Arial" panose="020B0604020202020204" pitchFamily="34" charset="0"/>
            </a:endParaRPr>
          </a:p>
          <a:p>
            <a:pPr algn="ctr"/>
            <a:r>
              <a:rPr lang="en-US" sz="2100" b="1" dirty="0">
                <a:solidFill>
                  <a:srgbClr val="0070C0"/>
                </a:solidFill>
                <a:latin typeface="Arial" panose="020B0604020202020204" pitchFamily="34" charset="0"/>
                <a:cs typeface="Arial" panose="020B0604020202020204" pitchFamily="34" charset="0"/>
              </a:rPr>
              <a:t>Diana Ahmad</a:t>
            </a:r>
          </a:p>
          <a:p>
            <a:pPr algn="ctr"/>
            <a:r>
              <a:rPr lang="en-US" sz="2100" b="1" dirty="0">
                <a:solidFill>
                  <a:srgbClr val="0070C0"/>
                </a:solidFill>
                <a:latin typeface="Arial" panose="020B0604020202020204" pitchFamily="34" charset="0"/>
                <a:cs typeface="Arial" panose="020B0604020202020204" pitchFamily="34" charset="0"/>
              </a:rPr>
              <a:t>Wayne Huebner, Chair</a:t>
            </a:r>
          </a:p>
          <a:p>
            <a:pPr algn="ctr"/>
            <a:r>
              <a:rPr lang="en-US" sz="2100" b="1" dirty="0" err="1">
                <a:solidFill>
                  <a:srgbClr val="0070C0"/>
                </a:solidFill>
                <a:latin typeface="Arial" panose="020B0604020202020204" pitchFamily="34" charset="0"/>
                <a:cs typeface="Arial" panose="020B0604020202020204" pitchFamily="34" charset="0"/>
              </a:rPr>
              <a:t>Bih</a:t>
            </a:r>
            <a:r>
              <a:rPr lang="en-US" sz="2100" b="1" dirty="0">
                <a:solidFill>
                  <a:srgbClr val="0070C0"/>
                </a:solidFill>
                <a:latin typeface="Arial" panose="020B0604020202020204" pitchFamily="34" charset="0"/>
                <a:cs typeface="Arial" panose="020B0604020202020204" pitchFamily="34" charset="0"/>
              </a:rPr>
              <a:t>-Ru Lea</a:t>
            </a:r>
          </a:p>
          <a:p>
            <a:pPr algn="ctr"/>
            <a:r>
              <a:rPr lang="en-US" sz="2100" b="1" dirty="0">
                <a:solidFill>
                  <a:srgbClr val="0070C0"/>
                </a:solidFill>
                <a:latin typeface="Arial" panose="020B0604020202020204" pitchFamily="34" charset="0"/>
                <a:cs typeface="Arial" panose="020B0604020202020204" pitchFamily="34" charset="0"/>
              </a:rPr>
              <a:t>Kelly Liu</a:t>
            </a:r>
          </a:p>
          <a:p>
            <a:endParaRPr lang="en-US" sz="2400" dirty="0"/>
          </a:p>
        </p:txBody>
      </p:sp>
    </p:spTree>
    <p:extLst>
      <p:ext uri="{BB962C8B-B14F-4D97-AF65-F5344CB8AC3E}">
        <p14:creationId xmlns:p14="http://schemas.microsoft.com/office/powerpoint/2010/main" val="3294766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51115" y="2430683"/>
            <a:ext cx="8175172" cy="3248939"/>
          </a:xfrm>
        </p:spPr>
        <p:txBody>
          <a:bodyPr/>
          <a:lstStyle/>
          <a:p>
            <a:pPr marL="0" indent="0">
              <a:buNone/>
            </a:pPr>
            <a:r>
              <a:rPr lang="en-US" sz="2100" b="1" dirty="0">
                <a:latin typeface="Arial" panose="020B0604020202020204" pitchFamily="34" charset="0"/>
                <a:cs typeface="Arial" panose="020B0604020202020204" pitchFamily="34" charset="0"/>
              </a:rPr>
              <a:t>Positions approved for review</a:t>
            </a:r>
          </a:p>
          <a:p>
            <a:pPr marL="0" indent="0">
              <a:buNone/>
            </a:pPr>
            <a:endParaRPr lang="en-US" sz="1200" dirty="0">
              <a:solidFill>
                <a:schemeClr val="accent4">
                  <a:lumMod val="10000"/>
                </a:schemeClr>
              </a:solidFill>
              <a:latin typeface="Arial" panose="020B0604020202020204" pitchFamily="34" charset="0"/>
              <a:cs typeface="Arial" panose="020B0604020202020204" pitchFamily="34" charset="0"/>
            </a:endParaRPr>
          </a:p>
          <a:p>
            <a:pPr marL="432197" lvl="1" indent="-432197">
              <a:buClr>
                <a:srgbClr val="FF0000"/>
              </a:buClr>
              <a:buFont typeface="Wingdings" pitchFamily="2" charset="2"/>
              <a:buChar char="v"/>
            </a:pPr>
            <a:r>
              <a:rPr lang="en-US" sz="2100" dirty="0">
                <a:solidFill>
                  <a:schemeClr val="accent4">
                    <a:lumMod val="10000"/>
                  </a:schemeClr>
                </a:solidFill>
                <a:latin typeface="Arial" panose="020B0604020202020204" pitchFamily="34" charset="0"/>
                <a:cs typeface="Arial" panose="020B0604020202020204" pitchFamily="34" charset="0"/>
              </a:rPr>
              <a:t>Chancellor (</a:t>
            </a:r>
            <a:r>
              <a:rPr lang="en-US" sz="2100" dirty="0" err="1">
                <a:solidFill>
                  <a:schemeClr val="accent4">
                    <a:lumMod val="10000"/>
                  </a:schemeClr>
                </a:solidFill>
                <a:latin typeface="Arial" panose="020B0604020202020204" pitchFamily="34" charset="0"/>
                <a:cs typeface="Arial" panose="020B0604020202020204" pitchFamily="34" charset="0"/>
              </a:rPr>
              <a:t>Dehghani</a:t>
            </a:r>
            <a:r>
              <a:rPr lang="en-US" sz="2100" dirty="0">
                <a:solidFill>
                  <a:schemeClr val="accent4">
                    <a:lumMod val="10000"/>
                  </a:schemeClr>
                </a:solidFill>
                <a:latin typeface="Arial" panose="020B0604020202020204" pitchFamily="34" charset="0"/>
                <a:cs typeface="Arial" panose="020B0604020202020204" pitchFamily="34" charset="0"/>
              </a:rPr>
              <a:t>)</a:t>
            </a:r>
          </a:p>
          <a:p>
            <a:pPr marL="432197" lvl="1" indent="-432197">
              <a:buClr>
                <a:srgbClr val="FF0000"/>
              </a:buClr>
              <a:buFont typeface="Wingdings" pitchFamily="2" charset="2"/>
              <a:buChar char="v"/>
            </a:pPr>
            <a:r>
              <a:rPr lang="en-US" sz="2100" dirty="0">
                <a:solidFill>
                  <a:schemeClr val="accent4">
                    <a:lumMod val="10000"/>
                  </a:schemeClr>
                </a:solidFill>
                <a:latin typeface="Arial" panose="020B0604020202020204" pitchFamily="34" charset="0"/>
                <a:cs typeface="Arial" panose="020B0604020202020204" pitchFamily="34" charset="0"/>
              </a:rPr>
              <a:t>Vice Chancellor Finance &amp; Operations (Plain )</a:t>
            </a:r>
          </a:p>
          <a:p>
            <a:pPr marL="432197" lvl="1" indent="-432197">
              <a:buClr>
                <a:srgbClr val="FF0000"/>
              </a:buClr>
              <a:buFont typeface="Wingdings" pitchFamily="2" charset="2"/>
              <a:buChar char="v"/>
            </a:pPr>
            <a:r>
              <a:rPr lang="en-US" sz="2100" dirty="0">
                <a:solidFill>
                  <a:schemeClr val="accent4">
                    <a:lumMod val="10000"/>
                  </a:schemeClr>
                </a:solidFill>
                <a:latin typeface="Arial" panose="020B0604020202020204" pitchFamily="34" charset="0"/>
                <a:cs typeface="Arial" panose="020B0604020202020204" pitchFamily="34" charset="0"/>
              </a:rPr>
              <a:t>Deputy Provost for Academic Excellence (Brow)</a:t>
            </a:r>
          </a:p>
          <a:p>
            <a:pPr marL="432197" lvl="1" indent="-432197">
              <a:buClr>
                <a:srgbClr val="FF0000"/>
              </a:buClr>
              <a:buFont typeface="Wingdings" pitchFamily="2" charset="2"/>
              <a:buChar char="v"/>
            </a:pPr>
            <a:r>
              <a:rPr lang="en-US" sz="2100" dirty="0">
                <a:solidFill>
                  <a:schemeClr val="accent4">
                    <a:lumMod val="10000"/>
                  </a:schemeClr>
                </a:solidFill>
                <a:latin typeface="Arial" panose="020B0604020202020204" pitchFamily="34" charset="0"/>
                <a:cs typeface="Arial" panose="020B0604020202020204" pitchFamily="34" charset="0"/>
              </a:rPr>
              <a:t>Vice Provost and Dean Enrollment Management (</a:t>
            </a:r>
            <a:r>
              <a:rPr lang="en-US" sz="2100" dirty="0" err="1">
                <a:solidFill>
                  <a:schemeClr val="accent4">
                    <a:lumMod val="10000"/>
                  </a:schemeClr>
                </a:solidFill>
                <a:latin typeface="Arial" panose="020B0604020202020204" pitchFamily="34" charset="0"/>
                <a:cs typeface="Arial" panose="020B0604020202020204" pitchFamily="34" charset="0"/>
              </a:rPr>
              <a:t>Sivadasan</a:t>
            </a:r>
            <a:r>
              <a:rPr lang="en-US" sz="2100" dirty="0">
                <a:solidFill>
                  <a:schemeClr val="accent4">
                    <a:lumMod val="10000"/>
                  </a:schemeClr>
                </a:solidFill>
                <a:latin typeface="Arial" panose="020B0604020202020204" pitchFamily="34" charset="0"/>
                <a:cs typeface="Arial" panose="020B0604020202020204" pitchFamily="34" charset="0"/>
              </a:rPr>
              <a:t>)</a:t>
            </a:r>
          </a:p>
          <a:p>
            <a:pPr marL="432197" lvl="1" indent="-432197">
              <a:buClr>
                <a:srgbClr val="FF0000"/>
              </a:buClr>
              <a:buFont typeface="Wingdings" pitchFamily="2" charset="2"/>
              <a:buChar char="v"/>
            </a:pPr>
            <a:r>
              <a:rPr lang="en-US" sz="2100" dirty="0">
                <a:solidFill>
                  <a:schemeClr val="accent4">
                    <a:lumMod val="10000"/>
                  </a:schemeClr>
                </a:solidFill>
                <a:latin typeface="Arial" panose="020B0604020202020204" pitchFamily="34" charset="0"/>
                <a:cs typeface="Arial" panose="020B0604020202020204" pitchFamily="34" charset="0"/>
              </a:rPr>
              <a:t>Vice Provost Global Learning (Moore)</a:t>
            </a:r>
          </a:p>
        </p:txBody>
      </p:sp>
      <p:sp>
        <p:nvSpPr>
          <p:cNvPr id="3" name="Text Placeholder 2"/>
          <p:cNvSpPr>
            <a:spLocks noGrp="1"/>
          </p:cNvSpPr>
          <p:nvPr>
            <p:ph type="body" sz="quarter" idx="13"/>
          </p:nvPr>
        </p:nvSpPr>
        <p:spPr>
          <a:xfrm>
            <a:off x="5279571" y="1253728"/>
            <a:ext cx="3323279" cy="724751"/>
          </a:xfrm>
        </p:spPr>
        <p:txBody>
          <a:bodyPr/>
          <a:lstStyle/>
          <a:p>
            <a:pPr algn="ctr"/>
            <a:r>
              <a:rPr lang="en-US" b="1" dirty="0"/>
              <a:t>Administrative Review Committee</a:t>
            </a:r>
          </a:p>
        </p:txBody>
      </p:sp>
      <p:sp>
        <p:nvSpPr>
          <p:cNvPr id="4" name="Text Placeholder 3"/>
          <p:cNvSpPr txBox="1">
            <a:spLocks/>
          </p:cNvSpPr>
          <p:nvPr/>
        </p:nvSpPr>
        <p:spPr>
          <a:xfrm>
            <a:off x="1143000" y="2089165"/>
            <a:ext cx="6858000" cy="485734"/>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21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52536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755176" y="1979454"/>
            <a:ext cx="4484012" cy="290708"/>
          </a:xfrm>
        </p:spPr>
        <p:txBody>
          <a:bodyPr/>
          <a:lstStyle/>
          <a:p>
            <a:pPr marL="0" indent="0">
              <a:buNone/>
            </a:pPr>
            <a:r>
              <a:rPr lang="en-US" sz="2100" b="1" dirty="0">
                <a:solidFill>
                  <a:srgbClr val="0070C0"/>
                </a:solidFill>
                <a:latin typeface="Arial" panose="020B0604020202020204" pitchFamily="34" charset="0"/>
                <a:cs typeface="Arial" panose="020B0604020202020204" pitchFamily="34" charset="0"/>
              </a:rPr>
              <a:t>Approved timeline and process</a:t>
            </a:r>
            <a:endParaRPr lang="en-US" sz="2400" b="1" dirty="0">
              <a:solidFill>
                <a:srgbClr val="0070C0"/>
              </a:solidFill>
              <a:latin typeface="Arial" panose="020B0604020202020204" pitchFamily="34" charset="0"/>
              <a:cs typeface="Arial" panose="020B0604020202020204" pitchFamily="34" charset="0"/>
            </a:endParaRPr>
          </a:p>
          <a:p>
            <a:endParaRPr lang="en-US" sz="2100" b="1" dirty="0">
              <a:solidFill>
                <a:srgbClr val="0070C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755176" y="2561845"/>
          <a:ext cx="7310109" cy="2736774"/>
        </p:xfrm>
        <a:graphic>
          <a:graphicData uri="http://schemas.openxmlformats.org/drawingml/2006/table">
            <a:tbl>
              <a:tblPr firstRow="1" firstCol="1" bandRow="1"/>
              <a:tblGrid>
                <a:gridCol w="4844348">
                  <a:extLst>
                    <a:ext uri="{9D8B030D-6E8A-4147-A177-3AD203B41FA5}">
                      <a16:colId xmlns:a16="http://schemas.microsoft.com/office/drawing/2014/main" val="1275070845"/>
                    </a:ext>
                  </a:extLst>
                </a:gridCol>
                <a:gridCol w="2465761">
                  <a:extLst>
                    <a:ext uri="{9D8B030D-6E8A-4147-A177-3AD203B41FA5}">
                      <a16:colId xmlns:a16="http://schemas.microsoft.com/office/drawing/2014/main" val="407935287"/>
                    </a:ext>
                  </a:extLst>
                </a:gridCol>
              </a:tblGrid>
              <a:tr h="307966">
                <a:tc>
                  <a:txBody>
                    <a:bodyPr/>
                    <a:lstStyle/>
                    <a:p>
                      <a:pPr marL="0" marR="0" algn="ctr">
                        <a:lnSpc>
                          <a:spcPct val="115000"/>
                        </a:lnSpc>
                        <a:spcBef>
                          <a:spcPts val="0"/>
                        </a:spcBef>
                        <a:spcAft>
                          <a:spcPts val="0"/>
                        </a:spcAft>
                      </a:pPr>
                      <a:r>
                        <a:rPr lang="en-US" sz="18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Action</a:t>
                      </a:r>
                      <a:endPar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9E2F"/>
                    </a:solidFill>
                  </a:tcPr>
                </a:tc>
                <a:tc>
                  <a:txBody>
                    <a:bodyPr/>
                    <a:lstStyle/>
                    <a:p>
                      <a:pPr marL="0" marR="0" algn="ctr">
                        <a:lnSpc>
                          <a:spcPct val="115000"/>
                        </a:lnSpc>
                        <a:spcBef>
                          <a:spcPts val="0"/>
                        </a:spcBef>
                        <a:spcAft>
                          <a:spcPts val="0"/>
                        </a:spcAft>
                      </a:pPr>
                      <a:r>
                        <a:rPr lang="en-US" sz="18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Time</a:t>
                      </a:r>
                      <a:endPar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9E2F"/>
                    </a:solidFill>
                  </a:tcPr>
                </a:tc>
                <a:extLst>
                  <a:ext uri="{0D108BD9-81ED-4DB2-BD59-A6C34878D82A}">
                    <a16:rowId xmlns:a16="http://schemas.microsoft.com/office/drawing/2014/main" val="2528639227"/>
                  </a:ext>
                </a:extLst>
              </a:tr>
              <a:tr h="301301">
                <a:tc>
                  <a:txBody>
                    <a:bodyPr/>
                    <a:lstStyle/>
                    <a:p>
                      <a:pPr marL="0" marR="0">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Review list to faculty senate for approval</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January 28</a:t>
                      </a:r>
                      <a:r>
                        <a:rPr lang="en-US" sz="1800" baseline="30000" dirty="0">
                          <a:solidFill>
                            <a:srgbClr val="509E2F"/>
                          </a:solidFill>
                          <a:effectLst/>
                          <a:latin typeface="Arial" panose="020B0604020202020204" pitchFamily="34" charset="0"/>
                          <a:ea typeface="Calibri" panose="020F0502020204030204" pitchFamily="34" charset="0"/>
                          <a:cs typeface="Arial" panose="020B0604020202020204" pitchFamily="34" charset="0"/>
                        </a:rPr>
                        <a:t>th</a:t>
                      </a: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0984973"/>
                  </a:ext>
                </a:extLst>
              </a:tr>
              <a:tr h="301301">
                <a:tc>
                  <a:txBody>
                    <a:bodyPr/>
                    <a:lstStyle/>
                    <a:p>
                      <a:pPr marL="0" marR="0">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Job descriptions</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February 12</a:t>
                      </a:r>
                      <a:r>
                        <a:rPr lang="en-US" sz="1800" baseline="30000" dirty="0">
                          <a:solidFill>
                            <a:srgbClr val="509E2F"/>
                          </a:solidFill>
                          <a:effectLst/>
                          <a:latin typeface="Arial" panose="020B0604020202020204" pitchFamily="34" charset="0"/>
                          <a:ea typeface="Calibri" panose="020F0502020204030204" pitchFamily="34" charset="0"/>
                          <a:cs typeface="Arial" panose="020B0604020202020204" pitchFamily="34" charset="0"/>
                        </a:rPr>
                        <a:t>th</a:t>
                      </a: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6990911"/>
                  </a:ext>
                </a:extLst>
              </a:tr>
              <a:tr h="301301">
                <a:tc>
                  <a:txBody>
                    <a:bodyPr/>
                    <a:lstStyle/>
                    <a:p>
                      <a:pPr marL="0" marR="0">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Development of questionnaires</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February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1794258"/>
                  </a:ext>
                </a:extLst>
              </a:tr>
              <a:tr h="301301">
                <a:tc>
                  <a:txBody>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Questionnaires to FS for review/approval</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February 25</a:t>
                      </a:r>
                      <a:r>
                        <a:rPr lang="en-US" sz="1800" b="1" baseline="30000" dirty="0">
                          <a:solidFill>
                            <a:srgbClr val="FF0000"/>
                          </a:solidFill>
                          <a:effectLst/>
                          <a:latin typeface="Arial" panose="020B0604020202020204" pitchFamily="34" charset="0"/>
                          <a:ea typeface="Calibri" panose="020F0502020204030204" pitchFamily="34" charset="0"/>
                          <a:cs typeface="Arial" panose="020B0604020202020204" pitchFamily="34" charset="0"/>
                        </a:rPr>
                        <a:t>th</a:t>
                      </a:r>
                      <a:r>
                        <a:rPr lang="en-US"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5888453"/>
                  </a:ext>
                </a:extLst>
              </a:tr>
              <a:tr h="319701">
                <a:tc>
                  <a:txBody>
                    <a:bodyPr/>
                    <a:lstStyle/>
                    <a:p>
                      <a:pPr marL="0" marR="0">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Statement of accomplishments due</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February 26</a:t>
                      </a:r>
                      <a:r>
                        <a:rPr lang="en-US" sz="1800" baseline="30000" dirty="0">
                          <a:solidFill>
                            <a:srgbClr val="509E2F"/>
                          </a:solidFill>
                          <a:effectLst/>
                          <a:latin typeface="Arial" panose="020B0604020202020204" pitchFamily="34" charset="0"/>
                          <a:ea typeface="Calibri" panose="020F0502020204030204" pitchFamily="34" charset="0"/>
                          <a:cs typeface="Arial" panose="020B0604020202020204" pitchFamily="34" charset="0"/>
                        </a:rPr>
                        <a:t>th</a:t>
                      </a: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 </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7079635"/>
                  </a:ext>
                </a:extLst>
              </a:tr>
              <a:tr h="301301">
                <a:tc>
                  <a:txBody>
                    <a:bodyPr/>
                    <a:lstStyle/>
                    <a:p>
                      <a:pPr marL="0" marR="0">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Review of administrations</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March 15</a:t>
                      </a:r>
                      <a:r>
                        <a:rPr lang="en-US" sz="1800" baseline="30000" dirty="0">
                          <a:solidFill>
                            <a:srgbClr val="509E2F"/>
                          </a:solidFill>
                          <a:effectLst/>
                          <a:latin typeface="Arial" panose="020B0604020202020204" pitchFamily="34" charset="0"/>
                          <a:ea typeface="Calibri" panose="020F0502020204030204" pitchFamily="34" charset="0"/>
                          <a:cs typeface="Arial" panose="020B0604020202020204" pitchFamily="34" charset="0"/>
                        </a:rPr>
                        <a:t>th</a:t>
                      </a: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  – April 2</a:t>
                      </a:r>
                      <a:r>
                        <a:rPr lang="en-US" sz="1800" baseline="30000" dirty="0">
                          <a:solidFill>
                            <a:srgbClr val="509E2F"/>
                          </a:solidFill>
                          <a:effectLst/>
                          <a:latin typeface="Arial" panose="020B0604020202020204" pitchFamily="34" charset="0"/>
                          <a:ea typeface="Calibri" panose="020F0502020204030204" pitchFamily="34" charset="0"/>
                          <a:cs typeface="Arial" panose="020B0604020202020204" pitchFamily="34" charset="0"/>
                        </a:rPr>
                        <a:t>nd</a:t>
                      </a:r>
                      <a:endPar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1345846"/>
                  </a:ext>
                </a:extLst>
              </a:tr>
              <a:tr h="301301">
                <a:tc>
                  <a:txBody>
                    <a:bodyPr/>
                    <a:lstStyle/>
                    <a:p>
                      <a:pPr marL="0" marR="0">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Results to FS officers</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April 16</a:t>
                      </a:r>
                      <a:r>
                        <a:rPr lang="en-US" sz="1800" baseline="30000" dirty="0">
                          <a:solidFill>
                            <a:srgbClr val="509E2F"/>
                          </a:solidFill>
                          <a:effectLst/>
                          <a:latin typeface="Arial" panose="020B0604020202020204" pitchFamily="34" charset="0"/>
                          <a:ea typeface="Calibri" panose="020F0502020204030204" pitchFamily="34" charset="0"/>
                          <a:cs typeface="Arial" panose="020B0604020202020204" pitchFamily="34" charset="0"/>
                        </a:rPr>
                        <a:t>th</a:t>
                      </a: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4966786"/>
                  </a:ext>
                </a:extLst>
              </a:tr>
              <a:tr h="301301">
                <a:tc>
                  <a:txBody>
                    <a:bodyPr/>
                    <a:lstStyle/>
                    <a:p>
                      <a:pPr marL="0" marR="0">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Final report to FS</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May 14</a:t>
                      </a:r>
                      <a:r>
                        <a:rPr lang="en-US" sz="1800" baseline="30000" dirty="0">
                          <a:solidFill>
                            <a:srgbClr val="509E2F"/>
                          </a:solidFill>
                          <a:effectLst/>
                          <a:latin typeface="Arial" panose="020B0604020202020204" pitchFamily="34" charset="0"/>
                          <a:ea typeface="Calibri" panose="020F0502020204030204" pitchFamily="34" charset="0"/>
                          <a:cs typeface="Arial" panose="020B0604020202020204" pitchFamily="34" charset="0"/>
                        </a:rPr>
                        <a:t>th</a:t>
                      </a: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7507746"/>
                  </a:ext>
                </a:extLst>
              </a:tr>
            </a:tbl>
          </a:graphicData>
        </a:graphic>
      </p:graphicFrame>
      <p:sp>
        <p:nvSpPr>
          <p:cNvPr id="8" name="Text Placeholder 2">
            <a:extLst>
              <a:ext uri="{FF2B5EF4-FFF2-40B4-BE49-F238E27FC236}">
                <a16:creationId xmlns:a16="http://schemas.microsoft.com/office/drawing/2014/main" id="{6F16E721-D820-FC43-B8E6-E00E8C48E382}"/>
              </a:ext>
            </a:extLst>
          </p:cNvPr>
          <p:cNvSpPr txBox="1">
            <a:spLocks/>
          </p:cNvSpPr>
          <p:nvPr/>
        </p:nvSpPr>
        <p:spPr>
          <a:xfrm>
            <a:off x="5279571" y="1253728"/>
            <a:ext cx="3323279" cy="724751"/>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2250" b="1" dirty="0"/>
              <a:t>Administrative Review Committee</a:t>
            </a:r>
          </a:p>
        </p:txBody>
      </p:sp>
    </p:spTree>
    <p:extLst>
      <p:ext uri="{BB962C8B-B14F-4D97-AF65-F5344CB8AC3E}">
        <p14:creationId xmlns:p14="http://schemas.microsoft.com/office/powerpoint/2010/main" val="71954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37033" y="1820193"/>
            <a:ext cx="8138882" cy="4087567"/>
          </a:xfrm>
        </p:spPr>
        <p:txBody>
          <a:bodyPr/>
          <a:lstStyle/>
          <a:p>
            <a:pPr marL="522685" indent="-522685">
              <a:spcBef>
                <a:spcPts val="450"/>
              </a:spcBef>
            </a:pPr>
            <a:r>
              <a:rPr lang="en-US" i="1" dirty="0">
                <a:solidFill>
                  <a:schemeClr val="accent4">
                    <a:lumMod val="10000"/>
                  </a:schemeClr>
                </a:solidFill>
                <a:latin typeface="Arial" panose="020B0604020202020204" pitchFamily="34" charset="0"/>
                <a:cs typeface="Arial" panose="020B0604020202020204" pitchFamily="34" charset="0"/>
              </a:rPr>
              <a:t>Survey questions were developed from the job descriptions provided by the administrator being reviewed.</a:t>
            </a:r>
          </a:p>
          <a:p>
            <a:pPr marL="522685" indent="-522685">
              <a:spcBef>
                <a:spcPts val="450"/>
              </a:spcBef>
            </a:pPr>
            <a:r>
              <a:rPr lang="en-US" i="1" dirty="0">
                <a:solidFill>
                  <a:schemeClr val="accent4">
                    <a:lumMod val="10000"/>
                  </a:schemeClr>
                </a:solidFill>
                <a:latin typeface="Arial" panose="020B0604020202020204" pitchFamily="34" charset="0"/>
                <a:cs typeface="Arial" panose="020B0604020202020204" pitchFamily="34" charset="0"/>
              </a:rPr>
              <a:t>For each of the survey questions the following scale will be used:</a:t>
            </a:r>
          </a:p>
          <a:p>
            <a:pPr marL="0" indent="0">
              <a:spcBef>
                <a:spcPts val="450"/>
              </a:spcBef>
              <a:buNone/>
            </a:pPr>
            <a:endParaRPr lang="en-US" dirty="0">
              <a:solidFill>
                <a:schemeClr val="accent4">
                  <a:lumMod val="10000"/>
                </a:schemeClr>
              </a:solidFill>
              <a:latin typeface="Arial" panose="020B0604020202020204" pitchFamily="34" charset="0"/>
              <a:cs typeface="Arial" panose="020B0604020202020204" pitchFamily="34" charset="0"/>
            </a:endParaRPr>
          </a:p>
          <a:p>
            <a:pPr marL="0" indent="0" algn="ctr">
              <a:spcBef>
                <a:spcPts val="450"/>
              </a:spcBef>
              <a:buNone/>
            </a:pPr>
            <a:r>
              <a:rPr lang="en-US" b="1" dirty="0">
                <a:solidFill>
                  <a:srgbClr val="0070C0"/>
                </a:solidFill>
                <a:latin typeface="Arial" panose="020B0604020202020204" pitchFamily="34" charset="0"/>
                <a:cs typeface="Arial" panose="020B0604020202020204" pitchFamily="34" charset="0"/>
              </a:rPr>
              <a:t>Strongly Agree, Agree, Disagree, Strongly Disagree, Insufficient Information/Unsure</a:t>
            </a:r>
          </a:p>
          <a:p>
            <a:pPr marL="0" indent="0">
              <a:spcBef>
                <a:spcPts val="450"/>
              </a:spcBef>
              <a:buNone/>
            </a:pPr>
            <a:endParaRPr lang="en-US" dirty="0">
              <a:solidFill>
                <a:schemeClr val="accent4">
                  <a:lumMod val="10000"/>
                </a:schemeClr>
              </a:solidFill>
              <a:latin typeface="Arial" panose="020B0604020202020204" pitchFamily="34" charset="0"/>
              <a:cs typeface="Arial" panose="020B0604020202020204" pitchFamily="34" charset="0"/>
            </a:endParaRPr>
          </a:p>
          <a:p>
            <a:pPr marL="522685" indent="-522685">
              <a:spcBef>
                <a:spcPts val="450"/>
              </a:spcBef>
            </a:pPr>
            <a:r>
              <a:rPr lang="en-US" i="1" dirty="0">
                <a:solidFill>
                  <a:schemeClr val="accent4">
                    <a:lumMod val="10000"/>
                  </a:schemeClr>
                </a:solidFill>
                <a:latin typeface="Arial" panose="020B0604020202020204" pitchFamily="34" charset="0"/>
                <a:cs typeface="Arial" panose="020B0604020202020204" pitchFamily="34" charset="0"/>
              </a:rPr>
              <a:t>For each administrator the last survey question is:</a:t>
            </a:r>
          </a:p>
          <a:p>
            <a:pPr marL="0" indent="0">
              <a:spcBef>
                <a:spcPts val="450"/>
              </a:spcBef>
              <a:buNone/>
            </a:pPr>
            <a:endParaRPr lang="en-US" dirty="0">
              <a:solidFill>
                <a:schemeClr val="accent4">
                  <a:lumMod val="10000"/>
                </a:schemeClr>
              </a:solidFill>
              <a:latin typeface="Arial" panose="020B0604020202020204" pitchFamily="34" charset="0"/>
              <a:cs typeface="Arial" panose="020B0604020202020204" pitchFamily="34" charset="0"/>
            </a:endParaRPr>
          </a:p>
          <a:p>
            <a:pPr marL="0" indent="0" algn="ctr">
              <a:spcBef>
                <a:spcPts val="450"/>
              </a:spcBef>
              <a:buNone/>
            </a:pPr>
            <a:r>
              <a:rPr lang="en-US" b="1" dirty="0">
                <a:solidFill>
                  <a:srgbClr val="0070C0"/>
                </a:solidFill>
                <a:latin typeface="Arial" panose="020B0604020202020204" pitchFamily="34" charset="0"/>
                <a:cs typeface="Arial" panose="020B0604020202020204" pitchFamily="34" charset="0"/>
              </a:rPr>
              <a:t>Administrator X should be retained in his/her position as Z.     </a:t>
            </a:r>
          </a:p>
          <a:p>
            <a:pPr marL="0" indent="0" algn="ctr">
              <a:spcBef>
                <a:spcPts val="450"/>
              </a:spcBef>
              <a:buNone/>
            </a:pPr>
            <a:endParaRPr lang="en-US" b="1" dirty="0">
              <a:solidFill>
                <a:srgbClr val="0070C0"/>
              </a:solidFill>
              <a:latin typeface="Arial" panose="020B0604020202020204" pitchFamily="34" charset="0"/>
              <a:cs typeface="Arial" panose="020B0604020202020204" pitchFamily="34" charset="0"/>
            </a:endParaRPr>
          </a:p>
          <a:p>
            <a:pPr marL="0" indent="0" algn="ctr">
              <a:spcBef>
                <a:spcPts val="450"/>
              </a:spcBef>
              <a:buNone/>
            </a:pPr>
            <a:r>
              <a:rPr lang="en-US" b="1" dirty="0">
                <a:solidFill>
                  <a:srgbClr val="FF0000"/>
                </a:solidFill>
                <a:latin typeface="Arial" panose="020B0604020202020204" pitchFamily="34" charset="0"/>
                <a:cs typeface="Arial" panose="020B0604020202020204" pitchFamily="34" charset="0"/>
              </a:rPr>
              <a:t>Yes / No</a:t>
            </a:r>
          </a:p>
        </p:txBody>
      </p:sp>
      <p:sp>
        <p:nvSpPr>
          <p:cNvPr id="7" name="Text Placeholder 2">
            <a:extLst>
              <a:ext uri="{FF2B5EF4-FFF2-40B4-BE49-F238E27FC236}">
                <a16:creationId xmlns:a16="http://schemas.microsoft.com/office/drawing/2014/main" id="{5AB2F99B-BB7D-6B45-885C-609174C3C16B}"/>
              </a:ext>
            </a:extLst>
          </p:cNvPr>
          <p:cNvSpPr txBox="1">
            <a:spLocks/>
          </p:cNvSpPr>
          <p:nvPr/>
        </p:nvSpPr>
        <p:spPr>
          <a:xfrm>
            <a:off x="5998482" y="1014365"/>
            <a:ext cx="2946154" cy="300208"/>
          </a:xfrm>
          <a:prstGeom prst="rect">
            <a:avLst/>
          </a:prstGeom>
        </p:spPr>
        <p:txBody>
          <a:bodyPr>
            <a:normAutofit fontScale="92500" lnSpcReduction="20000"/>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1800" b="1" dirty="0"/>
              <a:t>Survey Questions</a:t>
            </a:r>
          </a:p>
        </p:txBody>
      </p:sp>
    </p:spTree>
    <p:extLst>
      <p:ext uri="{BB962C8B-B14F-4D97-AF65-F5344CB8AC3E}">
        <p14:creationId xmlns:p14="http://schemas.microsoft.com/office/powerpoint/2010/main" val="2748176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DED4307B-BEEA-B14E-94CF-220AF5472E7A}"/>
              </a:ext>
            </a:extLst>
          </p:cNvPr>
          <p:cNvSpPr>
            <a:spLocks noGrp="1"/>
          </p:cNvSpPr>
          <p:nvPr>
            <p:ph type="body" sz="quarter" idx="11"/>
          </p:nvPr>
        </p:nvSpPr>
        <p:spPr>
          <a:xfrm>
            <a:off x="392935" y="1669083"/>
            <a:ext cx="8551701" cy="4244489"/>
          </a:xfrm>
        </p:spPr>
        <p:txBody>
          <a:bodyPr/>
          <a:lstStyle/>
          <a:p>
            <a:pPr marL="0" indent="0">
              <a:spcBef>
                <a:spcPts val="450"/>
              </a:spcBef>
              <a:buNone/>
            </a:pPr>
            <a:r>
              <a:rPr lang="en-US" sz="1500" b="1" dirty="0">
                <a:solidFill>
                  <a:srgbClr val="0070C0"/>
                </a:solidFill>
                <a:latin typeface="Arial" panose="020B0604020202020204" pitchFamily="34" charset="0"/>
                <a:cs typeface="Arial" panose="020B0604020202020204" pitchFamily="34" charset="0"/>
              </a:rPr>
              <a:t>1.	Provides strong leadership for the development of Missouri S&amp;T</a:t>
            </a:r>
          </a:p>
          <a:p>
            <a:pPr lvl="1" indent="-221456">
              <a:spcBef>
                <a:spcPts val="450"/>
              </a:spcBef>
              <a:buNone/>
            </a:pPr>
            <a:r>
              <a:rPr lang="en-US" sz="1350" dirty="0">
                <a:solidFill>
                  <a:schemeClr val="accent4">
                    <a:lumMod val="10000"/>
                  </a:schemeClr>
                </a:solidFill>
                <a:latin typeface="Arial" panose="020B0604020202020204" pitchFamily="34" charset="0"/>
                <a:cs typeface="Arial" panose="020B0604020202020204" pitchFamily="34" charset="0"/>
              </a:rPr>
              <a:t>•	Effectively provides leadership to all areas of the university</a:t>
            </a:r>
          </a:p>
          <a:p>
            <a:pPr lvl="1" indent="-221456">
              <a:spcBef>
                <a:spcPts val="450"/>
              </a:spcBef>
              <a:buNone/>
            </a:pPr>
            <a:r>
              <a:rPr lang="en-US" sz="1350" dirty="0">
                <a:solidFill>
                  <a:schemeClr val="accent4">
                    <a:lumMod val="10000"/>
                  </a:schemeClr>
                </a:solidFill>
                <a:latin typeface="Arial" panose="020B0604020202020204" pitchFamily="34" charset="0"/>
                <a:cs typeface="Arial" panose="020B0604020202020204" pitchFamily="34" charset="0"/>
              </a:rPr>
              <a:t>•	Effectively encourages balance between the research, teaching and service missions of the university</a:t>
            </a:r>
          </a:p>
          <a:p>
            <a:pPr lvl="1" indent="-221456">
              <a:spcBef>
                <a:spcPts val="450"/>
              </a:spcBef>
              <a:buNone/>
            </a:pPr>
            <a:r>
              <a:rPr lang="en-US" sz="1350" dirty="0">
                <a:solidFill>
                  <a:schemeClr val="accent4">
                    <a:lumMod val="10000"/>
                  </a:schemeClr>
                </a:solidFill>
                <a:latin typeface="Arial" panose="020B0604020202020204" pitchFamily="34" charset="0"/>
                <a:cs typeface="Arial" panose="020B0604020202020204" pitchFamily="34" charset="0"/>
              </a:rPr>
              <a:t>•	Effectively recruits and retains talented faculty, students, and staff</a:t>
            </a:r>
          </a:p>
          <a:p>
            <a:pPr lvl="1" indent="-221456">
              <a:spcBef>
                <a:spcPts val="450"/>
              </a:spcBef>
              <a:buNone/>
            </a:pPr>
            <a:r>
              <a:rPr lang="en-US" sz="1350" dirty="0">
                <a:solidFill>
                  <a:schemeClr val="accent4">
                    <a:lumMod val="10000"/>
                  </a:schemeClr>
                </a:solidFill>
                <a:latin typeface="Arial" panose="020B0604020202020204" pitchFamily="34" charset="0"/>
                <a:cs typeface="Arial" panose="020B0604020202020204" pitchFamily="34" charset="0"/>
              </a:rPr>
              <a:t>•	Effectively promotes philanthropy to benefit all parts of the university</a:t>
            </a:r>
          </a:p>
          <a:p>
            <a:pPr lvl="1" indent="-221456">
              <a:spcBef>
                <a:spcPts val="450"/>
              </a:spcBef>
              <a:buNone/>
            </a:pPr>
            <a:r>
              <a:rPr lang="en-US" sz="1350" dirty="0">
                <a:solidFill>
                  <a:schemeClr val="accent4">
                    <a:lumMod val="10000"/>
                  </a:schemeClr>
                </a:solidFill>
                <a:latin typeface="Arial" panose="020B0604020202020204" pitchFamily="34" charset="0"/>
                <a:cs typeface="Arial" panose="020B0604020202020204" pitchFamily="34" charset="0"/>
              </a:rPr>
              <a:t>•	Effectively develops relationships with government entities, including local, state, and federal</a:t>
            </a:r>
          </a:p>
          <a:p>
            <a:pPr marL="0" indent="0">
              <a:spcBef>
                <a:spcPts val="450"/>
              </a:spcBef>
              <a:buNone/>
            </a:pPr>
            <a:r>
              <a:rPr lang="en-US" sz="1500" b="1" dirty="0">
                <a:solidFill>
                  <a:srgbClr val="0070C0"/>
                </a:solidFill>
                <a:latin typeface="Arial" panose="020B0604020202020204" pitchFamily="34" charset="0"/>
                <a:cs typeface="Arial" panose="020B0604020202020204" pitchFamily="34" charset="0"/>
              </a:rPr>
              <a:t>2.	 Provides strong leadership that</a:t>
            </a:r>
          </a:p>
          <a:p>
            <a:pPr marL="603647" lvl="1" indent="-255985">
              <a:spcBef>
                <a:spcPts val="450"/>
              </a:spcBef>
              <a:buNone/>
            </a:pPr>
            <a:r>
              <a:rPr lang="en-US" sz="1350" dirty="0">
                <a:solidFill>
                  <a:schemeClr val="accent4">
                    <a:lumMod val="10000"/>
                  </a:schemeClr>
                </a:solidFill>
                <a:latin typeface="Arial" panose="020B0604020202020204" pitchFamily="34" charset="0"/>
                <a:cs typeface="Arial" panose="020B0604020202020204" pitchFamily="34" charset="0"/>
              </a:rPr>
              <a:t>•	Effectively enhances shared governance</a:t>
            </a:r>
          </a:p>
          <a:p>
            <a:pPr marL="603647" lvl="1" indent="-255985">
              <a:spcBef>
                <a:spcPts val="450"/>
              </a:spcBef>
              <a:buNone/>
            </a:pPr>
            <a:r>
              <a:rPr lang="en-US" sz="1350" dirty="0">
                <a:solidFill>
                  <a:schemeClr val="accent4">
                    <a:lumMod val="10000"/>
                  </a:schemeClr>
                </a:solidFill>
                <a:latin typeface="Arial" panose="020B0604020202020204" pitchFamily="34" charset="0"/>
                <a:cs typeface="Arial" panose="020B0604020202020204" pitchFamily="34" charset="0"/>
              </a:rPr>
              <a:t>•	Effectively developed well thought out strategic goals</a:t>
            </a:r>
          </a:p>
          <a:p>
            <a:pPr marL="603647" lvl="1" indent="-255985">
              <a:spcBef>
                <a:spcPts val="450"/>
              </a:spcBef>
              <a:buNone/>
            </a:pPr>
            <a:r>
              <a:rPr lang="en-US" sz="1350" dirty="0">
                <a:solidFill>
                  <a:schemeClr val="accent4">
                    <a:lumMod val="10000"/>
                  </a:schemeClr>
                </a:solidFill>
                <a:latin typeface="Arial" panose="020B0604020202020204" pitchFamily="34" charset="0"/>
                <a:cs typeface="Arial" panose="020B0604020202020204" pitchFamily="34" charset="0"/>
              </a:rPr>
              <a:t>•	Effectively enhances the development and success of all S&amp;T students</a:t>
            </a:r>
          </a:p>
          <a:p>
            <a:pPr marL="603647" lvl="1" indent="-255985">
              <a:spcBef>
                <a:spcPts val="450"/>
              </a:spcBef>
              <a:buNone/>
            </a:pPr>
            <a:r>
              <a:rPr lang="en-US" sz="1350" dirty="0">
                <a:solidFill>
                  <a:schemeClr val="accent4">
                    <a:lumMod val="10000"/>
                  </a:schemeClr>
                </a:solidFill>
                <a:latin typeface="Arial" panose="020B0604020202020204" pitchFamily="34" charset="0"/>
                <a:cs typeface="Arial" panose="020B0604020202020204" pitchFamily="34" charset="0"/>
              </a:rPr>
              <a:t>•	Effectively enhances the development and success of all S&amp;T faculty   </a:t>
            </a:r>
          </a:p>
          <a:p>
            <a:pPr marL="0" indent="0">
              <a:spcBef>
                <a:spcPts val="450"/>
              </a:spcBef>
              <a:buNone/>
            </a:pPr>
            <a:r>
              <a:rPr lang="en-US" sz="1500" b="1" dirty="0">
                <a:solidFill>
                  <a:srgbClr val="0070C0"/>
                </a:solidFill>
                <a:latin typeface="Arial" panose="020B0604020202020204" pitchFamily="34" charset="0"/>
                <a:cs typeface="Arial" panose="020B0604020202020204" pitchFamily="34" charset="0"/>
              </a:rPr>
              <a:t>3.	Provides support for all areas of the university</a:t>
            </a:r>
          </a:p>
          <a:p>
            <a:pPr marL="603647" lvl="2" indent="-255985">
              <a:spcBef>
                <a:spcPts val="450"/>
              </a:spcBef>
              <a:buNone/>
            </a:pPr>
            <a:r>
              <a:rPr lang="en-US" dirty="0">
                <a:solidFill>
                  <a:schemeClr val="accent4">
                    <a:lumMod val="10000"/>
                  </a:schemeClr>
                </a:solidFill>
                <a:latin typeface="Arial" panose="020B0604020202020204" pitchFamily="34" charset="0"/>
                <a:cs typeface="Arial" panose="020B0604020202020204" pitchFamily="34" charset="0"/>
              </a:rPr>
              <a:t>•	Effectively seeks out opinions of campus members, including faculty, staff, and students </a:t>
            </a:r>
          </a:p>
          <a:p>
            <a:pPr marL="603647" lvl="2" indent="-255985">
              <a:spcBef>
                <a:spcPts val="450"/>
              </a:spcBef>
              <a:buNone/>
            </a:pPr>
            <a:r>
              <a:rPr lang="en-US" dirty="0">
                <a:solidFill>
                  <a:schemeClr val="accent4">
                    <a:lumMod val="10000"/>
                  </a:schemeClr>
                </a:solidFill>
                <a:latin typeface="Arial" panose="020B0604020202020204" pitchFamily="34" charset="0"/>
                <a:cs typeface="Arial" panose="020B0604020202020204" pitchFamily="34" charset="0"/>
              </a:rPr>
              <a:t>•	Effectively develops relationships with diverse stakeholders and alumni for financial advantages, as well as the enhancement of the campus</a:t>
            </a:r>
          </a:p>
        </p:txBody>
      </p:sp>
      <p:sp>
        <p:nvSpPr>
          <p:cNvPr id="6" name="Text Placeholder 2">
            <a:extLst>
              <a:ext uri="{FF2B5EF4-FFF2-40B4-BE49-F238E27FC236}">
                <a16:creationId xmlns:a16="http://schemas.microsoft.com/office/drawing/2014/main" id="{1388BDC6-6D71-0847-ACE5-B4EF404308AD}"/>
              </a:ext>
            </a:extLst>
          </p:cNvPr>
          <p:cNvSpPr txBox="1">
            <a:spLocks/>
          </p:cNvSpPr>
          <p:nvPr/>
        </p:nvSpPr>
        <p:spPr>
          <a:xfrm>
            <a:off x="5718875" y="991117"/>
            <a:ext cx="3022169" cy="300208"/>
          </a:xfrm>
          <a:prstGeom prst="rect">
            <a:avLst/>
          </a:prstGeom>
        </p:spPr>
        <p:txBody>
          <a:bodyPr>
            <a:no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2100" b="1" dirty="0"/>
              <a:t>Mo </a:t>
            </a:r>
            <a:r>
              <a:rPr lang="en-US" sz="2100" b="1" dirty="0" err="1"/>
              <a:t>Dehghani</a:t>
            </a:r>
            <a:r>
              <a:rPr lang="en-US" sz="2100" b="1" dirty="0"/>
              <a:t>, Chancellor</a:t>
            </a:r>
          </a:p>
        </p:txBody>
      </p:sp>
    </p:spTree>
    <p:extLst>
      <p:ext uri="{BB962C8B-B14F-4D97-AF65-F5344CB8AC3E}">
        <p14:creationId xmlns:p14="http://schemas.microsoft.com/office/powerpoint/2010/main" val="979120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008D336-14AD-5C40-BA12-4F020AD0011A}"/>
              </a:ext>
            </a:extLst>
          </p:cNvPr>
          <p:cNvSpPr>
            <a:spLocks noGrp="1"/>
          </p:cNvSpPr>
          <p:nvPr>
            <p:ph type="body" sz="quarter" idx="11"/>
          </p:nvPr>
        </p:nvSpPr>
        <p:spPr>
          <a:xfrm>
            <a:off x="311569" y="1756261"/>
            <a:ext cx="8551701" cy="4244489"/>
          </a:xfrm>
        </p:spPr>
        <p:txBody>
          <a:bodyPr/>
          <a:lstStyle/>
          <a:p>
            <a:pPr marL="347663" indent="-347663">
              <a:spcBef>
                <a:spcPts val="450"/>
              </a:spcBef>
              <a:buNone/>
            </a:pPr>
            <a:r>
              <a:rPr lang="en-US" sz="1500" b="1" dirty="0">
                <a:solidFill>
                  <a:srgbClr val="0070C0"/>
                </a:solidFill>
                <a:latin typeface="Arial" panose="020B0604020202020204" pitchFamily="34" charset="0"/>
                <a:cs typeface="Arial" panose="020B0604020202020204" pitchFamily="34" charset="0"/>
              </a:rPr>
              <a:t>1.	Provides strong leadership for the development of bold strategies to achieve the important objectives of a public research university.</a:t>
            </a:r>
          </a:p>
          <a:p>
            <a:pPr lvl="1" indent="-221456">
              <a:spcBef>
                <a:spcPts val="450"/>
              </a:spcBef>
              <a:buNone/>
            </a:pPr>
            <a:r>
              <a:rPr lang="en-US" sz="1350" dirty="0">
                <a:solidFill>
                  <a:schemeClr val="accent4">
                    <a:lumMod val="10000"/>
                  </a:schemeClr>
                </a:solidFill>
                <a:latin typeface="Arial" panose="020B0604020202020204" pitchFamily="34" charset="0"/>
                <a:cs typeface="Arial" panose="020B0604020202020204" pitchFamily="34" charset="0"/>
              </a:rPr>
              <a:t>•	Effectively communicates and interacts with faculty, chairs, and the deans about academic visions</a:t>
            </a:r>
          </a:p>
          <a:p>
            <a:pPr lvl="1" indent="-221456">
              <a:spcBef>
                <a:spcPts val="450"/>
              </a:spcBef>
              <a:buNone/>
            </a:pPr>
            <a:r>
              <a:rPr lang="en-US" sz="1350" dirty="0">
                <a:solidFill>
                  <a:schemeClr val="accent4">
                    <a:lumMod val="10000"/>
                  </a:schemeClr>
                </a:solidFill>
                <a:latin typeface="Arial" panose="020B0604020202020204" pitchFamily="34" charset="0"/>
                <a:cs typeface="Arial" panose="020B0604020202020204" pitchFamily="34" charset="0"/>
              </a:rPr>
              <a:t>•	Works effectively to streamline and create new programs</a:t>
            </a:r>
          </a:p>
          <a:p>
            <a:pPr lvl="1" indent="-221456">
              <a:spcBef>
                <a:spcPts val="450"/>
              </a:spcBef>
              <a:buNone/>
            </a:pPr>
            <a:r>
              <a:rPr lang="en-US" sz="1350" dirty="0">
                <a:solidFill>
                  <a:schemeClr val="accent4">
                    <a:lumMod val="10000"/>
                  </a:schemeClr>
                </a:solidFill>
                <a:latin typeface="Arial" panose="020B0604020202020204" pitchFamily="34" charset="0"/>
                <a:cs typeface="Arial" panose="020B0604020202020204" pitchFamily="34" charset="0"/>
              </a:rPr>
              <a:t>•	Effectively leads programs of excellence</a:t>
            </a:r>
          </a:p>
          <a:p>
            <a:pPr lvl="1" indent="-221456">
              <a:spcBef>
                <a:spcPts val="450"/>
              </a:spcBef>
              <a:buNone/>
            </a:pPr>
            <a:r>
              <a:rPr lang="en-US" sz="1350" dirty="0">
                <a:solidFill>
                  <a:schemeClr val="accent4">
                    <a:lumMod val="10000"/>
                  </a:schemeClr>
                </a:solidFill>
                <a:latin typeface="Arial" panose="020B0604020202020204" pitchFamily="34" charset="0"/>
                <a:cs typeface="Arial" panose="020B0604020202020204" pitchFamily="34" charset="0"/>
              </a:rPr>
              <a:t>•	Coordinates effectively on faculty participation in developing strategies for professional and corporate education, digital delivery of coursework, undergraduate education and enrollment management, etc.</a:t>
            </a:r>
          </a:p>
          <a:p>
            <a:pPr marL="347663" indent="-347663">
              <a:spcBef>
                <a:spcPts val="450"/>
              </a:spcBef>
              <a:buAutoNum type="arabicPeriod" startAt="2"/>
            </a:pPr>
            <a:r>
              <a:rPr lang="en-US" sz="1500" b="1" dirty="0">
                <a:solidFill>
                  <a:srgbClr val="0070C0"/>
                </a:solidFill>
                <a:latin typeface="Arial" panose="020B0604020202020204" pitchFamily="34" charset="0"/>
                <a:cs typeface="Arial" panose="020B0604020202020204" pitchFamily="34" charset="0"/>
              </a:rPr>
              <a:t>Provides effective leadership in developing and coordinating travel-related policies for the campus in response to the pandemic</a:t>
            </a:r>
            <a:endParaRPr lang="en-US" sz="788" dirty="0">
              <a:solidFill>
                <a:schemeClr val="accent4">
                  <a:lumMod val="10000"/>
                </a:schemeClr>
              </a:solidFill>
              <a:latin typeface="Arial" panose="020B0604020202020204" pitchFamily="34" charset="0"/>
              <a:cs typeface="Arial" panose="020B0604020202020204" pitchFamily="34" charset="0"/>
            </a:endParaRPr>
          </a:p>
          <a:p>
            <a:pPr marL="347663" indent="-347663">
              <a:spcBef>
                <a:spcPts val="450"/>
              </a:spcBef>
              <a:buNone/>
            </a:pPr>
            <a:r>
              <a:rPr lang="en-US" sz="1500" b="1" dirty="0">
                <a:solidFill>
                  <a:srgbClr val="0070C0"/>
                </a:solidFill>
                <a:latin typeface="Arial" panose="020B0604020202020204" pitchFamily="34" charset="0"/>
                <a:cs typeface="Arial" panose="020B0604020202020204" pitchFamily="34" charset="0"/>
              </a:rPr>
              <a:t>3.	Provides effective leadership in organizing faculty involvement in planning activities associated with the Kummer Institute</a:t>
            </a:r>
          </a:p>
          <a:p>
            <a:pPr marL="603647" lvl="2" indent="-255985">
              <a:spcBef>
                <a:spcPts val="450"/>
              </a:spcBef>
              <a:buNone/>
            </a:pPr>
            <a:r>
              <a:rPr lang="en-US" dirty="0">
                <a:solidFill>
                  <a:schemeClr val="accent4">
                    <a:lumMod val="10000"/>
                  </a:schemeClr>
                </a:solidFill>
                <a:latin typeface="Arial" panose="020B0604020202020204" pitchFamily="34" charset="0"/>
                <a:cs typeface="Arial" panose="020B0604020202020204" pitchFamily="34" charset="0"/>
              </a:rPr>
              <a:t>•	Works effectively to establish faculty advisory committees on the KI research centers and the Kummer College of Innovation, Entrepreneurship and Economic Development and communicates effectively with faculty of these activities</a:t>
            </a:r>
          </a:p>
          <a:p>
            <a:pPr marL="603647" lvl="2" indent="-255985">
              <a:spcBef>
                <a:spcPts val="450"/>
              </a:spcBef>
              <a:buNone/>
            </a:pPr>
            <a:r>
              <a:rPr lang="en-US" dirty="0">
                <a:solidFill>
                  <a:schemeClr val="accent4">
                    <a:lumMod val="10000"/>
                  </a:schemeClr>
                </a:solidFill>
                <a:latin typeface="Arial" panose="020B0604020202020204" pitchFamily="34" charset="0"/>
                <a:cs typeface="Arial" panose="020B0604020202020204" pitchFamily="34" charset="0"/>
              </a:rPr>
              <a:t>•	Communicate effectively with faculty on the policies for the Kummer Innovation and Entrepreneurship program</a:t>
            </a:r>
          </a:p>
        </p:txBody>
      </p:sp>
      <p:sp>
        <p:nvSpPr>
          <p:cNvPr id="5" name="Text Placeholder 2">
            <a:extLst>
              <a:ext uri="{FF2B5EF4-FFF2-40B4-BE49-F238E27FC236}">
                <a16:creationId xmlns:a16="http://schemas.microsoft.com/office/drawing/2014/main" id="{FDCEB1B0-B88A-104A-9C37-90293A641A1A}"/>
              </a:ext>
            </a:extLst>
          </p:cNvPr>
          <p:cNvSpPr txBox="1">
            <a:spLocks/>
          </p:cNvSpPr>
          <p:nvPr/>
        </p:nvSpPr>
        <p:spPr>
          <a:xfrm>
            <a:off x="4358898" y="991117"/>
            <a:ext cx="4382146" cy="300208"/>
          </a:xfrm>
          <a:prstGeom prst="rect">
            <a:avLst/>
          </a:prstGeom>
        </p:spPr>
        <p:txBody>
          <a:bodyPr>
            <a:no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2100" b="1" dirty="0"/>
              <a:t>Richard Brow, Interim Deputy Provost for Academic Excellence</a:t>
            </a:r>
          </a:p>
        </p:txBody>
      </p:sp>
    </p:spTree>
    <p:extLst>
      <p:ext uri="{BB962C8B-B14F-4D97-AF65-F5344CB8AC3E}">
        <p14:creationId xmlns:p14="http://schemas.microsoft.com/office/powerpoint/2010/main" val="8413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F292660-6146-3445-880D-FBAD136A94DD}"/>
              </a:ext>
            </a:extLst>
          </p:cNvPr>
          <p:cNvSpPr txBox="1">
            <a:spLocks/>
          </p:cNvSpPr>
          <p:nvPr/>
        </p:nvSpPr>
        <p:spPr>
          <a:xfrm>
            <a:off x="4358898" y="991117"/>
            <a:ext cx="4382146" cy="300208"/>
          </a:xfrm>
          <a:prstGeom prst="rect">
            <a:avLst/>
          </a:prstGeom>
        </p:spPr>
        <p:txBody>
          <a:bodyPr>
            <a:no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1800" b="1" dirty="0"/>
              <a:t>Cuba Plain, Interim Vice Chancellor Finance and Operations</a:t>
            </a:r>
          </a:p>
        </p:txBody>
      </p:sp>
      <p:sp>
        <p:nvSpPr>
          <p:cNvPr id="8" name="Text Placeholder 1">
            <a:extLst>
              <a:ext uri="{FF2B5EF4-FFF2-40B4-BE49-F238E27FC236}">
                <a16:creationId xmlns:a16="http://schemas.microsoft.com/office/drawing/2014/main" id="{1BA0BA3C-F3D5-E94F-A5B5-8C799DE792F1}"/>
              </a:ext>
            </a:extLst>
          </p:cNvPr>
          <p:cNvSpPr>
            <a:spLocks noGrp="1"/>
          </p:cNvSpPr>
          <p:nvPr>
            <p:ph type="body" sz="quarter" idx="11"/>
          </p:nvPr>
        </p:nvSpPr>
        <p:spPr>
          <a:xfrm>
            <a:off x="392935" y="1669083"/>
            <a:ext cx="8551701" cy="4244489"/>
          </a:xfrm>
        </p:spPr>
        <p:txBody>
          <a:bodyPr/>
          <a:lstStyle/>
          <a:p>
            <a:pPr marL="0" indent="0">
              <a:spcBef>
                <a:spcPts val="450"/>
              </a:spcBef>
              <a:buNone/>
            </a:pPr>
            <a:r>
              <a:rPr lang="en-US" sz="1500" b="1" dirty="0">
                <a:solidFill>
                  <a:srgbClr val="0070C0"/>
                </a:solidFill>
                <a:latin typeface="Arial" panose="020B0604020202020204" pitchFamily="34" charset="0"/>
                <a:cs typeface="Arial" panose="020B0604020202020204" pitchFamily="34" charset="0"/>
              </a:rPr>
              <a:t>1.	Provides strong leadership to the financial management of Missouri S&amp;T</a:t>
            </a:r>
          </a:p>
          <a:p>
            <a:pPr lvl="1" indent="-221456">
              <a:spcBef>
                <a:spcPts val="450"/>
              </a:spcBef>
              <a:buNone/>
            </a:pPr>
            <a:r>
              <a:rPr lang="en-US" sz="1350" dirty="0">
                <a:solidFill>
                  <a:schemeClr val="accent4">
                    <a:lumMod val="10000"/>
                  </a:schemeClr>
                </a:solidFill>
                <a:latin typeface="Arial" panose="020B0604020202020204" pitchFamily="34" charset="0"/>
                <a:cs typeface="Arial" panose="020B0604020202020204" pitchFamily="34" charset="0"/>
              </a:rPr>
              <a:t>•	</a:t>
            </a:r>
            <a:r>
              <a:rPr lang="en-US" sz="1200" dirty="0">
                <a:solidFill>
                  <a:schemeClr val="accent4">
                    <a:lumMod val="10000"/>
                  </a:schemeClr>
                </a:solidFill>
                <a:latin typeface="Arial" panose="020B0604020202020204" pitchFamily="34" charset="0"/>
                <a:cs typeface="Arial" panose="020B0604020202020204" pitchFamily="34" charset="0"/>
              </a:rPr>
              <a:t>Effectively oversees all campus finance functions including budgeting and planning, capital budgeting, accounting, financial management and reporting, cash collections and management, and accounts receivable.</a:t>
            </a:r>
          </a:p>
          <a:p>
            <a:pPr lvl="1" indent="-221456">
              <a:spcBef>
                <a:spcPts val="450"/>
              </a:spcBef>
              <a:buNone/>
            </a:pPr>
            <a:r>
              <a:rPr lang="en-US" sz="1200" dirty="0">
                <a:solidFill>
                  <a:schemeClr val="accent4">
                    <a:lumMod val="10000"/>
                  </a:schemeClr>
                </a:solidFill>
                <a:latin typeface="Arial" panose="020B0604020202020204" pitchFamily="34" charset="0"/>
                <a:cs typeface="Arial" panose="020B0604020202020204" pitchFamily="34" charset="0"/>
              </a:rPr>
              <a:t>•	Strategically manages finances to support the University's vision and academic missions</a:t>
            </a:r>
          </a:p>
          <a:p>
            <a:pPr marL="347663" indent="-347663">
              <a:spcBef>
                <a:spcPts val="450"/>
              </a:spcBef>
              <a:buNone/>
            </a:pPr>
            <a:r>
              <a:rPr lang="en-US" sz="1500" b="1" dirty="0">
                <a:solidFill>
                  <a:srgbClr val="0070C0"/>
                </a:solidFill>
                <a:latin typeface="Arial" panose="020B0604020202020204" pitchFamily="34" charset="0"/>
                <a:cs typeface="Arial" panose="020B0604020202020204" pitchFamily="34" charset="0"/>
              </a:rPr>
              <a:t>2.	 Effectively leads the administrative and support operations of the University, including the offices of:</a:t>
            </a:r>
          </a:p>
          <a:p>
            <a:pPr marL="603647" lvl="1" indent="-255985">
              <a:spcBef>
                <a:spcPts val="450"/>
              </a:spcBef>
              <a:buNone/>
              <a:tabLst>
                <a:tab pos="289322" algn="l"/>
              </a:tabLst>
            </a:pPr>
            <a:r>
              <a:rPr lang="en-US" sz="1350" dirty="0">
                <a:solidFill>
                  <a:schemeClr val="accent4">
                    <a:lumMod val="10000"/>
                  </a:schemeClr>
                </a:solidFill>
                <a:latin typeface="Arial" panose="020B0604020202020204" pitchFamily="34" charset="0"/>
                <a:cs typeface="Arial" panose="020B0604020202020204" pitchFamily="34" charset="0"/>
              </a:rPr>
              <a:t>•	</a:t>
            </a:r>
            <a:r>
              <a:rPr lang="en-US" sz="1200" dirty="0">
                <a:solidFill>
                  <a:schemeClr val="accent4">
                    <a:lumMod val="10000"/>
                  </a:schemeClr>
                </a:solidFill>
                <a:latin typeface="Arial" panose="020B0604020202020204" pitchFamily="34" charset="0"/>
                <a:cs typeface="Arial" panose="020B0604020202020204" pitchFamily="34" charset="0"/>
              </a:rPr>
              <a:t>Facilities Services (including Facilities Operations, Design, Construction and Space Management, and Environmental Health and Safety)</a:t>
            </a:r>
          </a:p>
          <a:p>
            <a:pPr marL="603647" lvl="1" indent="-255985">
              <a:spcBef>
                <a:spcPts val="450"/>
              </a:spcBef>
              <a:buNone/>
              <a:tabLst>
                <a:tab pos="289322" algn="l"/>
              </a:tabLst>
            </a:pPr>
            <a:r>
              <a:rPr lang="en-US" sz="1200" dirty="0">
                <a:solidFill>
                  <a:schemeClr val="accent4">
                    <a:lumMod val="10000"/>
                  </a:schemeClr>
                </a:solidFill>
                <a:latin typeface="Arial" panose="020B0604020202020204" pitchFamily="34" charset="0"/>
                <a:cs typeface="Arial" panose="020B0604020202020204" pitchFamily="34" charset="0"/>
              </a:rPr>
              <a:t>•	Information Technology (including Campus Technology and Support, Network and Computing Systems, Research Support, Information Security, Project Management, and IT Business Services)</a:t>
            </a:r>
          </a:p>
          <a:p>
            <a:pPr marL="603647" lvl="1" indent="-255985">
              <a:spcBef>
                <a:spcPts val="450"/>
              </a:spcBef>
              <a:buNone/>
              <a:tabLst>
                <a:tab pos="289322" algn="l"/>
              </a:tabLst>
            </a:pPr>
            <a:r>
              <a:rPr lang="en-US" sz="1200" dirty="0">
                <a:solidFill>
                  <a:schemeClr val="accent4">
                    <a:lumMod val="10000"/>
                  </a:schemeClr>
                </a:solidFill>
                <a:latin typeface="Arial" panose="020B0604020202020204" pitchFamily="34" charset="0"/>
                <a:cs typeface="Arial" panose="020B0604020202020204" pitchFamily="34" charset="0"/>
              </a:rPr>
              <a:t>•	University Police (including Safety and Security, and Parking)</a:t>
            </a:r>
          </a:p>
          <a:p>
            <a:pPr marL="603647" lvl="1" indent="-255985">
              <a:spcBef>
                <a:spcPts val="450"/>
              </a:spcBef>
              <a:buNone/>
              <a:tabLst>
                <a:tab pos="289322" algn="l"/>
              </a:tabLst>
            </a:pPr>
            <a:r>
              <a:rPr lang="en-US" sz="1200" dirty="0">
                <a:solidFill>
                  <a:schemeClr val="accent4">
                    <a:lumMod val="10000"/>
                  </a:schemeClr>
                </a:solidFill>
                <a:latin typeface="Arial" panose="020B0604020202020204" pitchFamily="34" charset="0"/>
                <a:cs typeface="Arial" panose="020B0604020202020204" pitchFamily="34" charset="0"/>
              </a:rPr>
              <a:t>•	Human Resources</a:t>
            </a:r>
          </a:p>
          <a:p>
            <a:pPr marL="603647" lvl="1" indent="-255985">
              <a:spcBef>
                <a:spcPts val="450"/>
              </a:spcBef>
              <a:buNone/>
              <a:tabLst>
                <a:tab pos="289322" algn="l"/>
              </a:tabLst>
            </a:pPr>
            <a:r>
              <a:rPr lang="en-US" sz="1200" dirty="0">
                <a:solidFill>
                  <a:schemeClr val="accent4">
                    <a:lumMod val="10000"/>
                  </a:schemeClr>
                </a:solidFill>
                <a:latin typeface="Arial" panose="020B0604020202020204" pitchFamily="34" charset="0"/>
                <a:cs typeface="Arial" panose="020B0604020202020204" pitchFamily="34" charset="0"/>
              </a:rPr>
              <a:t>•	Fiscal Services (including Budget and Accounting, Fiscal Managers, and Cashier’s Office and Student Loan Collections)</a:t>
            </a:r>
          </a:p>
          <a:p>
            <a:pPr marL="603647" lvl="1" indent="-255985">
              <a:spcBef>
                <a:spcPts val="450"/>
              </a:spcBef>
              <a:buNone/>
              <a:tabLst>
                <a:tab pos="289322" algn="l"/>
              </a:tabLst>
            </a:pPr>
            <a:r>
              <a:rPr lang="en-US" sz="1200" dirty="0">
                <a:solidFill>
                  <a:schemeClr val="accent4">
                    <a:lumMod val="10000"/>
                  </a:schemeClr>
                </a:solidFill>
                <a:latin typeface="Arial" panose="020B0604020202020204" pitchFamily="34" charset="0"/>
                <a:cs typeface="Arial" panose="020B0604020202020204" pitchFamily="34" charset="0"/>
              </a:rPr>
              <a:t>•	Printing and Mail </a:t>
            </a:r>
          </a:p>
          <a:p>
            <a:pPr marL="0" indent="0">
              <a:spcBef>
                <a:spcPts val="450"/>
              </a:spcBef>
              <a:buNone/>
            </a:pPr>
            <a:r>
              <a:rPr lang="en-US" sz="1500" b="1" dirty="0">
                <a:solidFill>
                  <a:srgbClr val="0070C0"/>
                </a:solidFill>
                <a:latin typeface="Arial" panose="020B0604020202020204" pitchFamily="34" charset="0"/>
                <a:cs typeface="Arial" panose="020B0604020202020204" pitchFamily="34" charset="0"/>
              </a:rPr>
              <a:t>3.	Is an Effective Communicator and Team Player</a:t>
            </a:r>
          </a:p>
          <a:p>
            <a:pPr marL="603647" lvl="2" indent="-255985">
              <a:spcBef>
                <a:spcPts val="450"/>
              </a:spcBef>
              <a:buNone/>
            </a:pPr>
            <a:r>
              <a:rPr lang="en-US" dirty="0">
                <a:solidFill>
                  <a:schemeClr val="accent4">
                    <a:lumMod val="10000"/>
                  </a:schemeClr>
                </a:solidFill>
                <a:latin typeface="Arial" panose="020B0604020202020204" pitchFamily="34" charset="0"/>
                <a:cs typeface="Arial" panose="020B0604020202020204" pitchFamily="34" charset="0"/>
              </a:rPr>
              <a:t>•	</a:t>
            </a:r>
            <a:r>
              <a:rPr lang="en-US" sz="1200" dirty="0">
                <a:solidFill>
                  <a:schemeClr val="accent4">
                    <a:lumMod val="10000"/>
                  </a:schemeClr>
                </a:solidFill>
                <a:latin typeface="Arial" panose="020B0604020202020204" pitchFamily="34" charset="0"/>
                <a:cs typeface="Arial" panose="020B0604020202020204" pitchFamily="34" charset="0"/>
              </a:rPr>
              <a:t>Displays strong interpersonal and communication skills with a wide range of constituencies in academia, business and government </a:t>
            </a:r>
          </a:p>
        </p:txBody>
      </p:sp>
    </p:spTree>
    <p:extLst>
      <p:ext uri="{BB962C8B-B14F-4D97-AF65-F5344CB8AC3E}">
        <p14:creationId xmlns:p14="http://schemas.microsoft.com/office/powerpoint/2010/main" val="2888601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8760" y="2467024"/>
            <a:ext cx="8393725" cy="4254451"/>
          </a:xfrm>
        </p:spPr>
        <p:txBody>
          <a:bodyPr/>
          <a:lstStyle/>
          <a:p>
            <a:pPr marL="857250" indent="-857250" defTabSz="857250">
              <a:buAutoNum type="romanUcPeriod" startAt="2"/>
            </a:pPr>
            <a:r>
              <a:rPr lang="en-US" sz="3600" dirty="0">
                <a:solidFill>
                  <a:srgbClr val="003B49"/>
                </a:solidFill>
                <a:latin typeface="Orgon Slab" panose="02000503000000020004" pitchFamily="50" charset="0"/>
              </a:rPr>
              <a:t>Approval of Minutes</a:t>
            </a:r>
          </a:p>
          <a:p>
            <a:pPr marL="1490663" indent="-576263" defTabSz="857250">
              <a:buNone/>
              <a:tabLst>
                <a:tab pos="1490663" algn="l"/>
              </a:tabLst>
            </a:pPr>
            <a:r>
              <a:rPr lang="en-US" sz="3600" dirty="0">
                <a:latin typeface="Orgon Slab" panose="02000503000000020004" pitchFamily="50" charset="0"/>
              </a:rPr>
              <a:t>November 19, 2020 and </a:t>
            </a:r>
          </a:p>
          <a:p>
            <a:pPr marL="1490663" indent="-576263" defTabSz="857250">
              <a:buNone/>
              <a:tabLst>
                <a:tab pos="1490663" algn="l"/>
              </a:tabLst>
            </a:pPr>
            <a:r>
              <a:rPr lang="en-US" sz="3600" dirty="0">
                <a:latin typeface="Orgon Slab" panose="02000503000000020004" pitchFamily="50" charset="0"/>
              </a:rPr>
              <a:t>January 28, 2021</a:t>
            </a:r>
          </a:p>
          <a:p>
            <a:pPr marL="0" indent="0" defTabSz="857250">
              <a:buNone/>
            </a:pPr>
            <a:r>
              <a:rPr lang="en-US" sz="1800" dirty="0">
                <a:solidFill>
                  <a:schemeClr val="accent4">
                    <a:lumMod val="10000"/>
                  </a:schemeClr>
                </a:solidFill>
              </a:rPr>
              <a:t> </a:t>
            </a:r>
            <a:endParaRPr lang="en-US" sz="1800" dirty="0">
              <a:latin typeface="Orgon Slab" panose="02000503000000020004" pitchFamily="50" charset="0"/>
            </a:endParaRPr>
          </a:p>
          <a:p>
            <a:pPr marL="0" indent="0" defTabSz="857250">
              <a:buNone/>
            </a:pPr>
            <a:endParaRPr lang="en-US" sz="3600" dirty="0">
              <a:latin typeface="Orgon Slab" panose="02000503000000020004" pitchFamily="50" charset="0"/>
            </a:endParaRPr>
          </a:p>
          <a:p>
            <a:pPr marL="0" indent="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23242" y="1661995"/>
            <a:ext cx="8184662" cy="585208"/>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4213287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3C1C4BD6-0091-DC4D-BD53-2DBBE19D96B6}"/>
              </a:ext>
            </a:extLst>
          </p:cNvPr>
          <p:cNvSpPr>
            <a:spLocks noGrp="1"/>
          </p:cNvSpPr>
          <p:nvPr>
            <p:ph type="body" sz="quarter" idx="11"/>
          </p:nvPr>
        </p:nvSpPr>
        <p:spPr>
          <a:xfrm>
            <a:off x="185980" y="1669083"/>
            <a:ext cx="8958020" cy="4244489"/>
          </a:xfrm>
        </p:spPr>
        <p:txBody>
          <a:bodyPr/>
          <a:lstStyle/>
          <a:p>
            <a:pPr marL="347663" indent="-347663">
              <a:spcBef>
                <a:spcPts val="450"/>
              </a:spcBef>
              <a:buNone/>
            </a:pPr>
            <a:r>
              <a:rPr lang="en-US" sz="1500" b="1" dirty="0">
                <a:solidFill>
                  <a:srgbClr val="0070C0"/>
                </a:solidFill>
                <a:latin typeface="Arial" panose="020B0604020202020204" pitchFamily="34" charset="0"/>
                <a:cs typeface="Arial" panose="020B0604020202020204" pitchFamily="34" charset="0"/>
              </a:rPr>
              <a:t>1.	Provides strong leadership to the recruitment and retention of undergraduate and graduate students</a:t>
            </a:r>
          </a:p>
          <a:p>
            <a:pPr lvl="1" indent="-221456">
              <a:spcBef>
                <a:spcPts val="450"/>
              </a:spcBef>
              <a:buNone/>
            </a:pPr>
            <a:r>
              <a:rPr lang="en-US" sz="1350" dirty="0">
                <a:solidFill>
                  <a:schemeClr val="accent4">
                    <a:lumMod val="10000"/>
                  </a:schemeClr>
                </a:solidFill>
                <a:latin typeface="Arial" panose="020B0604020202020204" pitchFamily="34" charset="0"/>
                <a:cs typeface="Arial" panose="020B0604020202020204" pitchFamily="34" charset="0"/>
              </a:rPr>
              <a:t>•	</a:t>
            </a:r>
            <a:r>
              <a:rPr lang="en-US" sz="1200" dirty="0">
                <a:solidFill>
                  <a:schemeClr val="accent4">
                    <a:lumMod val="10000"/>
                  </a:schemeClr>
                </a:solidFill>
                <a:latin typeface="Arial" panose="020B0604020202020204" pitchFamily="34" charset="0"/>
                <a:cs typeface="Arial" panose="020B0604020202020204" pitchFamily="34" charset="0"/>
              </a:rPr>
              <a:t>Effectively supervises the unit leaders in the offices of Undergraduate Admissions and Graduate and International Admissions</a:t>
            </a:r>
          </a:p>
          <a:p>
            <a:pPr lvl="1" indent="-221456">
              <a:spcBef>
                <a:spcPts val="450"/>
              </a:spcBef>
              <a:buNone/>
            </a:pPr>
            <a:r>
              <a:rPr lang="en-US" sz="1200" dirty="0">
                <a:solidFill>
                  <a:schemeClr val="accent4">
                    <a:lumMod val="10000"/>
                  </a:schemeClr>
                </a:solidFill>
                <a:latin typeface="Arial" panose="020B0604020202020204" pitchFamily="34" charset="0"/>
                <a:cs typeface="Arial" panose="020B0604020202020204" pitchFamily="34" charset="0"/>
              </a:rPr>
              <a:t>•	Effectively administers New Student Programs, Enrollment Systems and Operations, Project Lead the Way, the Registrar, and Student Financial Assistance</a:t>
            </a:r>
          </a:p>
          <a:p>
            <a:pPr lvl="1" indent="-221456">
              <a:spcBef>
                <a:spcPts val="450"/>
              </a:spcBef>
              <a:buNone/>
            </a:pPr>
            <a:r>
              <a:rPr lang="en-US" sz="1200" dirty="0">
                <a:solidFill>
                  <a:schemeClr val="accent4">
                    <a:lumMod val="10000"/>
                  </a:schemeClr>
                </a:solidFill>
                <a:latin typeface="Arial" panose="020B0604020202020204" pitchFamily="34" charset="0"/>
                <a:cs typeface="Arial" panose="020B0604020202020204" pitchFamily="34" charset="0"/>
              </a:rPr>
              <a:t>•	Evaluates and improves the practices of the student enrollment experience (i.e., admissions, financial aid, registration and orientation)</a:t>
            </a:r>
          </a:p>
          <a:p>
            <a:pPr marL="347663" indent="-347663">
              <a:spcBef>
                <a:spcPts val="450"/>
              </a:spcBef>
              <a:buNone/>
            </a:pPr>
            <a:r>
              <a:rPr lang="en-US" sz="1500" b="1" dirty="0">
                <a:solidFill>
                  <a:srgbClr val="0070C0"/>
                </a:solidFill>
                <a:latin typeface="Arial" panose="020B0604020202020204" pitchFamily="34" charset="0"/>
                <a:cs typeface="Arial" panose="020B0604020202020204" pitchFamily="34" charset="0"/>
              </a:rPr>
              <a:t>2.	Collaborates with the college deans and department chairs to lead the development, implementation and ongoing evaluation of a comprehensive enrollment management strategic plan that addresses short-term and long-term undergraduate and graduate enrollment goals that includes student diversity and quality goals</a:t>
            </a:r>
          </a:p>
          <a:p>
            <a:pPr marL="603647" lvl="1" indent="-255985">
              <a:spcBef>
                <a:spcPts val="450"/>
              </a:spcBef>
              <a:buNone/>
            </a:pPr>
            <a:r>
              <a:rPr lang="en-US" sz="1200" dirty="0">
                <a:solidFill>
                  <a:schemeClr val="accent4">
                    <a:lumMod val="10000"/>
                  </a:schemeClr>
                </a:solidFill>
                <a:latin typeface="Arial" panose="020B0604020202020204" pitchFamily="34" charset="0"/>
                <a:cs typeface="Arial" panose="020B0604020202020204" pitchFamily="34" charset="0"/>
              </a:rPr>
              <a:t>•	Interacts in a collegial manner with faculty, staff, students, and off-campus constituents   </a:t>
            </a:r>
          </a:p>
          <a:p>
            <a:pPr marL="0" indent="0">
              <a:spcBef>
                <a:spcPts val="450"/>
              </a:spcBef>
              <a:buNone/>
            </a:pPr>
            <a:r>
              <a:rPr lang="en-US" sz="1500" b="1" dirty="0">
                <a:solidFill>
                  <a:srgbClr val="0070C0"/>
                </a:solidFill>
                <a:latin typeface="Arial" panose="020B0604020202020204" pitchFamily="34" charset="0"/>
                <a:cs typeface="Arial" panose="020B0604020202020204" pitchFamily="34" charset="0"/>
              </a:rPr>
              <a:t>3.	Is an Effective Communicator and Team Player </a:t>
            </a:r>
          </a:p>
          <a:p>
            <a:pPr marL="603647" lvl="2" indent="-255985">
              <a:spcBef>
                <a:spcPts val="450"/>
              </a:spcBef>
              <a:buNone/>
            </a:pPr>
            <a:r>
              <a:rPr lang="en-US" dirty="0">
                <a:solidFill>
                  <a:schemeClr val="accent4">
                    <a:lumMod val="10000"/>
                  </a:schemeClr>
                </a:solidFill>
                <a:latin typeface="Arial" panose="020B0604020202020204" pitchFamily="34" charset="0"/>
                <a:cs typeface="Arial" panose="020B0604020202020204" pitchFamily="34" charset="0"/>
              </a:rPr>
              <a:t>•	</a:t>
            </a:r>
            <a:r>
              <a:rPr lang="en-US" sz="1200" dirty="0">
                <a:solidFill>
                  <a:schemeClr val="accent4">
                    <a:lumMod val="10000"/>
                  </a:schemeClr>
                </a:solidFill>
                <a:latin typeface="Arial" panose="020B0604020202020204" pitchFamily="34" charset="0"/>
                <a:cs typeface="Arial" panose="020B0604020202020204" pitchFamily="34" charset="0"/>
              </a:rPr>
              <a:t>Participates and leads S&amp;T’s overall promotional efforts by workings closely with faculty, staff, and administration to enhance the university’s reputation in the U.S. and overseas </a:t>
            </a:r>
          </a:p>
          <a:p>
            <a:pPr marL="603647" lvl="2" indent="-255985">
              <a:spcBef>
                <a:spcPts val="450"/>
              </a:spcBef>
              <a:buNone/>
            </a:pPr>
            <a:r>
              <a:rPr lang="en-US" sz="1200" dirty="0">
                <a:solidFill>
                  <a:schemeClr val="accent4">
                    <a:lumMod val="10000"/>
                  </a:schemeClr>
                </a:solidFill>
                <a:latin typeface="Arial" panose="020B0604020202020204" pitchFamily="34" charset="0"/>
                <a:cs typeface="Arial" panose="020B0604020202020204" pitchFamily="34" charset="0"/>
              </a:rPr>
              <a:t>•	Recommends strategic initiatives, actions, and policy considerations to the Chancellor, Provost, and the Leadership team</a:t>
            </a:r>
          </a:p>
          <a:p>
            <a:pPr marL="603647" lvl="2" indent="-255985">
              <a:spcBef>
                <a:spcPts val="450"/>
              </a:spcBef>
              <a:buNone/>
            </a:pPr>
            <a:r>
              <a:rPr lang="en-US" sz="1200" dirty="0">
                <a:solidFill>
                  <a:schemeClr val="accent4">
                    <a:lumMod val="10000"/>
                  </a:schemeClr>
                </a:solidFill>
                <a:latin typeface="Arial" panose="020B0604020202020204" pitchFamily="34" charset="0"/>
                <a:cs typeface="Arial" panose="020B0604020202020204" pitchFamily="34" charset="0"/>
              </a:rPr>
              <a:t>•	Collaborates with the Office of Finance &amp; Operations on the University budgetary projections</a:t>
            </a:r>
          </a:p>
          <a:p>
            <a:pPr marL="603647" lvl="2" indent="-255985">
              <a:spcBef>
                <a:spcPts val="450"/>
              </a:spcBef>
              <a:buNone/>
            </a:pPr>
            <a:endParaRPr lang="en-US" dirty="0">
              <a:solidFill>
                <a:schemeClr val="accent4">
                  <a:lumMod val="10000"/>
                </a:schemeClr>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1EB2C58D-3418-5E40-98FF-D4620A0B1C11}"/>
              </a:ext>
            </a:extLst>
          </p:cNvPr>
          <p:cNvSpPr txBox="1">
            <a:spLocks/>
          </p:cNvSpPr>
          <p:nvPr/>
        </p:nvSpPr>
        <p:spPr>
          <a:xfrm>
            <a:off x="3835832" y="991117"/>
            <a:ext cx="4905213" cy="300208"/>
          </a:xfrm>
          <a:prstGeom prst="rect">
            <a:avLst/>
          </a:prstGeom>
        </p:spPr>
        <p:txBody>
          <a:bodyPr>
            <a:no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1800" b="1" dirty="0" err="1"/>
              <a:t>Shobi</a:t>
            </a:r>
            <a:r>
              <a:rPr lang="en-US" sz="1800" b="1" dirty="0"/>
              <a:t> </a:t>
            </a:r>
            <a:r>
              <a:rPr lang="en-US" sz="1800" b="1" dirty="0" err="1"/>
              <a:t>Sivadasan</a:t>
            </a:r>
            <a:r>
              <a:rPr lang="en-US" sz="1800" b="1" dirty="0"/>
              <a:t> , Vice Provost of Enrollment Management </a:t>
            </a:r>
          </a:p>
        </p:txBody>
      </p:sp>
    </p:spTree>
    <p:extLst>
      <p:ext uri="{BB962C8B-B14F-4D97-AF65-F5344CB8AC3E}">
        <p14:creationId xmlns:p14="http://schemas.microsoft.com/office/powerpoint/2010/main" val="1547310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D1F45A0D-17CA-9F4B-9058-6DE0D5D9E2EE}"/>
              </a:ext>
            </a:extLst>
          </p:cNvPr>
          <p:cNvSpPr>
            <a:spLocks noGrp="1"/>
          </p:cNvSpPr>
          <p:nvPr>
            <p:ph type="body" sz="quarter" idx="11"/>
          </p:nvPr>
        </p:nvSpPr>
        <p:spPr>
          <a:xfrm>
            <a:off x="392935" y="1669083"/>
            <a:ext cx="8551701" cy="4244489"/>
          </a:xfrm>
        </p:spPr>
        <p:txBody>
          <a:bodyPr/>
          <a:lstStyle/>
          <a:p>
            <a:pPr marL="347663" indent="-347663">
              <a:spcBef>
                <a:spcPts val="450"/>
              </a:spcBef>
              <a:buNone/>
            </a:pPr>
            <a:r>
              <a:rPr lang="en-US" sz="1500" b="1" dirty="0">
                <a:solidFill>
                  <a:srgbClr val="0070C0"/>
                </a:solidFill>
                <a:latin typeface="Arial" panose="020B0604020202020204" pitchFamily="34" charset="0"/>
                <a:cs typeface="Arial" panose="020B0604020202020204" pitchFamily="34" charset="0"/>
              </a:rPr>
              <a:t>1.	Provides effective leadership and support programs, services, and initiatives delivered by the Office of Global Learning,  that includes</a:t>
            </a:r>
          </a:p>
          <a:p>
            <a:pPr lvl="1" indent="-221456">
              <a:spcBef>
                <a:spcPts val="450"/>
              </a:spcBef>
              <a:buFont typeface="Arial" panose="020B0604020202020204" pitchFamily="34" charset="0"/>
              <a:buChar char="•"/>
            </a:pPr>
            <a:r>
              <a:rPr lang="en-US" sz="1200" dirty="0">
                <a:solidFill>
                  <a:schemeClr val="accent4">
                    <a:lumMod val="10000"/>
                  </a:schemeClr>
                </a:solidFill>
                <a:latin typeface="Arial" panose="020B0604020202020204" pitchFamily="34" charset="0"/>
                <a:cs typeface="Arial" panose="020B0604020202020204" pitchFamily="34" charset="0"/>
              </a:rPr>
              <a:t>Ensures high quality online and distance learning services and programming in asynchronous and synchronous platforms</a:t>
            </a:r>
          </a:p>
          <a:p>
            <a:pPr lvl="1" indent="-221456">
              <a:spcBef>
                <a:spcPts val="450"/>
              </a:spcBef>
              <a:buFont typeface="Arial" panose="020B0604020202020204" pitchFamily="34" charset="0"/>
              <a:buChar char="•"/>
            </a:pPr>
            <a:r>
              <a:rPr lang="en-US" sz="1200" dirty="0">
                <a:solidFill>
                  <a:schemeClr val="accent4">
                    <a:lumMod val="10000"/>
                  </a:schemeClr>
                </a:solidFill>
                <a:latin typeface="Arial" panose="020B0604020202020204" pitchFamily="34" charset="0"/>
                <a:cs typeface="Arial" panose="020B0604020202020204" pitchFamily="34" charset="0"/>
              </a:rPr>
              <a:t>Achieves enrollment and revenue growth targets for online and distance academic programs</a:t>
            </a:r>
          </a:p>
          <a:p>
            <a:pPr lvl="1" indent="-221456">
              <a:spcBef>
                <a:spcPts val="450"/>
              </a:spcBef>
              <a:buFont typeface="Arial" panose="020B0604020202020204" pitchFamily="34" charset="0"/>
              <a:buChar char="•"/>
            </a:pPr>
            <a:r>
              <a:rPr lang="en-US" sz="1200" dirty="0">
                <a:solidFill>
                  <a:schemeClr val="accent4">
                    <a:lumMod val="10000"/>
                  </a:schemeClr>
                </a:solidFill>
                <a:latin typeface="Arial" panose="020B0604020202020204" pitchFamily="34" charset="0"/>
                <a:cs typeface="Arial" panose="020B0604020202020204" pitchFamily="34" charset="0"/>
              </a:rPr>
              <a:t>Builds internal and external partnerships with constituents, alumni, UM System administration, and eLearning team members</a:t>
            </a:r>
          </a:p>
          <a:p>
            <a:pPr lvl="1" indent="-221456">
              <a:spcBef>
                <a:spcPts val="450"/>
              </a:spcBef>
              <a:buFont typeface="Arial" panose="020B0604020202020204" pitchFamily="34" charset="0"/>
              <a:buChar char="•"/>
            </a:pPr>
            <a:r>
              <a:rPr lang="en-US" sz="1200" dirty="0">
                <a:solidFill>
                  <a:schemeClr val="accent4">
                    <a:lumMod val="10000"/>
                  </a:schemeClr>
                </a:solidFill>
                <a:latin typeface="Arial" panose="020B0604020202020204" pitchFamily="34" charset="0"/>
                <a:cs typeface="Arial" panose="020B0604020202020204" pitchFamily="34" charset="0"/>
              </a:rPr>
              <a:t>Ensures compliance and management of NC-SARA, HLC online assessment, and required online surveys for rankings and reporting needs </a:t>
            </a:r>
          </a:p>
          <a:p>
            <a:pPr lvl="1" indent="-221456">
              <a:spcBef>
                <a:spcPts val="450"/>
              </a:spcBef>
              <a:buFont typeface="Arial" panose="020B0604020202020204" pitchFamily="34" charset="0"/>
              <a:buChar char="•"/>
            </a:pPr>
            <a:r>
              <a:rPr lang="en-US" sz="1200" dirty="0">
                <a:solidFill>
                  <a:schemeClr val="accent4">
                    <a:lumMod val="10000"/>
                  </a:schemeClr>
                </a:solidFill>
                <a:latin typeface="Arial" panose="020B0604020202020204" pitchFamily="34" charset="0"/>
                <a:cs typeface="Arial" panose="020B0604020202020204" pitchFamily="34" charset="0"/>
              </a:rPr>
              <a:t>Oversees K-12 engagement and event management, including summer camp programming</a:t>
            </a:r>
          </a:p>
          <a:p>
            <a:pPr marL="347663" indent="-347663">
              <a:spcBef>
                <a:spcPts val="450"/>
              </a:spcBef>
              <a:buNone/>
            </a:pPr>
            <a:r>
              <a:rPr lang="en-US" sz="1500" b="1" dirty="0">
                <a:solidFill>
                  <a:srgbClr val="0070C0"/>
                </a:solidFill>
                <a:latin typeface="Arial" panose="020B0604020202020204" pitchFamily="34" charset="0"/>
                <a:cs typeface="Arial" panose="020B0604020202020204" pitchFamily="34" charset="0"/>
              </a:rPr>
              <a:t>2.	Ensures opportunities for faculty to have input into decisions in programs, services, and initiatives delivered by the Office of Global Learning</a:t>
            </a:r>
            <a:r>
              <a:rPr lang="en-US" sz="1350" dirty="0">
                <a:solidFill>
                  <a:schemeClr val="accent4">
                    <a:lumMod val="10000"/>
                  </a:schemeClr>
                </a:solidFill>
                <a:latin typeface="Arial" panose="020B0604020202020204" pitchFamily="34" charset="0"/>
                <a:cs typeface="Arial" panose="020B0604020202020204" pitchFamily="34" charset="0"/>
              </a:rPr>
              <a:t>   </a:t>
            </a:r>
          </a:p>
          <a:p>
            <a:pPr marL="342900" indent="-342900">
              <a:spcBef>
                <a:spcPts val="450"/>
              </a:spcBef>
              <a:buAutoNum type="arabicPeriod" startAt="3"/>
            </a:pPr>
            <a:r>
              <a:rPr lang="en-US" sz="1500" b="1" dirty="0">
                <a:solidFill>
                  <a:srgbClr val="0070C0"/>
                </a:solidFill>
                <a:latin typeface="Arial" panose="020B0604020202020204" pitchFamily="34" charset="0"/>
                <a:cs typeface="Arial" panose="020B0604020202020204" pitchFamily="34" charset="0"/>
              </a:rPr>
              <a:t>Effectively communicates changes in important policies, procedures, and regulations and their likely outcomes in a timely manner in programs, services, and initiatives delivered by the Office of Global Learning</a:t>
            </a:r>
          </a:p>
          <a:p>
            <a:pPr marL="342900" indent="-342900">
              <a:spcBef>
                <a:spcPts val="450"/>
              </a:spcBef>
              <a:buAutoNum type="arabicPeriod" startAt="3"/>
            </a:pPr>
            <a:r>
              <a:rPr lang="en-US" sz="1500" b="1" dirty="0">
                <a:solidFill>
                  <a:srgbClr val="0070C0"/>
                </a:solidFill>
                <a:latin typeface="Arial" panose="020B0604020202020204" pitchFamily="34" charset="0"/>
                <a:cs typeface="Arial" panose="020B0604020202020204" pitchFamily="34" charset="0"/>
              </a:rPr>
              <a:t>Establishes and maintains collaborative relationships with the following constituents:</a:t>
            </a:r>
          </a:p>
          <a:p>
            <a:pPr lvl="1">
              <a:spcBef>
                <a:spcPts val="450"/>
              </a:spcBef>
              <a:buFont typeface="Arial" panose="020B0604020202020204" pitchFamily="34" charset="0"/>
              <a:buChar char="•"/>
            </a:pPr>
            <a:r>
              <a:rPr lang="en-US" sz="1200" dirty="0">
                <a:solidFill>
                  <a:schemeClr val="accent4">
                    <a:lumMod val="10000"/>
                  </a:schemeClr>
                </a:solidFill>
                <a:latin typeface="Arial" panose="020B0604020202020204" pitchFamily="34" charset="0"/>
                <a:cs typeface="Arial" panose="020B0604020202020204" pitchFamily="34" charset="0"/>
              </a:rPr>
              <a:t>College deans, Academic departments, Faculty, Alumni Office, Development Office, UM System eLearning</a:t>
            </a:r>
            <a:endParaRPr lang="en-US" sz="1350" dirty="0">
              <a:solidFill>
                <a:schemeClr val="accent4">
                  <a:lumMod val="10000"/>
                </a:schemeClr>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308B8DF0-21D0-EB4B-99DB-B23C4340DF1E}"/>
              </a:ext>
            </a:extLst>
          </p:cNvPr>
          <p:cNvSpPr txBox="1">
            <a:spLocks/>
          </p:cNvSpPr>
          <p:nvPr/>
        </p:nvSpPr>
        <p:spPr>
          <a:xfrm>
            <a:off x="3940445" y="991117"/>
            <a:ext cx="4800600" cy="300208"/>
          </a:xfrm>
          <a:prstGeom prst="rect">
            <a:avLst/>
          </a:prstGeom>
        </p:spPr>
        <p:txBody>
          <a:bodyPr>
            <a:no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2100" b="1" dirty="0"/>
              <a:t>Caprice Moore, Interim Vice Provost for Global Learning</a:t>
            </a:r>
          </a:p>
        </p:txBody>
      </p:sp>
    </p:spTree>
    <p:extLst>
      <p:ext uri="{BB962C8B-B14F-4D97-AF65-F5344CB8AC3E}">
        <p14:creationId xmlns:p14="http://schemas.microsoft.com/office/powerpoint/2010/main" val="518054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650630" y="2704420"/>
            <a:ext cx="7904381" cy="3958333"/>
          </a:xfrm>
        </p:spPr>
        <p:txBody>
          <a:bodyPr/>
          <a:lstStyle/>
          <a:p>
            <a:pPr marL="0" indent="0" defTabSz="685800">
              <a:buNone/>
            </a:pPr>
            <a:r>
              <a:rPr lang="en-US" sz="3600" dirty="0">
                <a:latin typeface="Orgon Slab" panose="02000503000000020004" pitchFamily="50" charset="0"/>
              </a:rPr>
              <a:t>VII. Reports of Standing Committees</a:t>
            </a:r>
          </a:p>
          <a:p>
            <a:pPr marL="741362" indent="0" defTabSz="685800">
              <a:buNone/>
            </a:pPr>
            <a:r>
              <a:rPr lang="en-US" sz="3600" dirty="0">
                <a:solidFill>
                  <a:srgbClr val="003B49"/>
                </a:solidFill>
                <a:latin typeface="Orgon Slab" panose="02000503000000020004" pitchFamily="50" charset="0"/>
              </a:rPr>
              <a:t>C.	Committee on Excellence in Teaching</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D. Oerther</a:t>
            </a:r>
            <a:r>
              <a:rPr lang="en-US" sz="3200" dirty="0">
                <a:solidFill>
                  <a:srgbClr val="003B49"/>
                </a:solidFill>
                <a:latin typeface="Orgon Slab" panose="02000503000000020004" pitchFamily="50" charset="0"/>
              </a:rPr>
              <a:t>	</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4214181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0408C-9458-4C62-B9AB-C8DB95AE316F}"/>
              </a:ext>
            </a:extLst>
          </p:cNvPr>
          <p:cNvSpPr>
            <a:spLocks noGrp="1"/>
          </p:cNvSpPr>
          <p:nvPr>
            <p:ph type="body" sz="quarter" idx="10"/>
          </p:nvPr>
        </p:nvSpPr>
        <p:spPr>
          <a:xfrm>
            <a:off x="164237" y="1669002"/>
            <a:ext cx="8815526" cy="3098714"/>
          </a:xfrm>
        </p:spPr>
        <p:txBody>
          <a:bodyPr>
            <a:normAutofit fontScale="25000" lnSpcReduction="20000"/>
          </a:bodyPr>
          <a:lstStyle/>
          <a:p>
            <a:r>
              <a:rPr lang="en-US" sz="7200" b="1" dirty="0"/>
              <a:t>Motion to expand access to CET scores</a:t>
            </a:r>
          </a:p>
          <a:p>
            <a:r>
              <a:rPr lang="en-US" sz="6400" dirty="0"/>
              <a:t> </a:t>
            </a:r>
          </a:p>
          <a:p>
            <a:r>
              <a:rPr lang="en-US" sz="6400" dirty="0">
                <a:solidFill>
                  <a:srgbClr val="000000"/>
                </a:solidFill>
              </a:rPr>
              <a:t>Whereas 6 CSR 10.9.010 Rules for Posting of Consumer Information states, “…where feasible, each institution shall post on its web site instructor ratings by students…”;</a:t>
            </a:r>
          </a:p>
          <a:p>
            <a:r>
              <a:rPr lang="en-US" sz="6400" dirty="0">
                <a:solidFill>
                  <a:srgbClr val="000000"/>
                </a:solidFill>
              </a:rPr>
              <a:t> </a:t>
            </a:r>
          </a:p>
          <a:p>
            <a:r>
              <a:rPr lang="en-US" sz="6400" dirty="0">
                <a:solidFill>
                  <a:srgbClr val="000000"/>
                </a:solidFill>
              </a:rPr>
              <a:t>Whereas CRR 300.030 states, “…[the Committee for Effective Teaching] makes recommendations to the Faculty Senate, and the Provost, regarding the instruments used for student evaluation of teaching, the procedures for conducting these evaluations, and </a:t>
            </a:r>
            <a:r>
              <a:rPr lang="en-US" sz="6400" i="1" dirty="0">
                <a:solidFill>
                  <a:srgbClr val="000000"/>
                </a:solidFill>
              </a:rPr>
              <a:t>policies related to the public disclosure of the evaluation results (emphasis added)</a:t>
            </a:r>
            <a:r>
              <a:rPr lang="en-US" sz="6400" dirty="0">
                <a:solidFill>
                  <a:srgbClr val="000000"/>
                </a:solidFill>
              </a:rPr>
              <a:t>…”;</a:t>
            </a:r>
          </a:p>
          <a:p>
            <a:r>
              <a:rPr lang="en-US" sz="6400" dirty="0">
                <a:solidFill>
                  <a:srgbClr val="000000"/>
                </a:solidFill>
              </a:rPr>
              <a:t> </a:t>
            </a:r>
          </a:p>
          <a:p>
            <a:r>
              <a:rPr lang="en-US" sz="6400" dirty="0">
                <a:solidFill>
                  <a:srgbClr val="000000"/>
                </a:solidFill>
              </a:rPr>
              <a:t>Whereas a thorough search has uncovered no written policies of the CET with regard to public disclosure of student evaluations of instructors;</a:t>
            </a:r>
          </a:p>
          <a:p>
            <a:r>
              <a:rPr lang="en-US" sz="6400" dirty="0">
                <a:solidFill>
                  <a:srgbClr val="000000"/>
                </a:solidFill>
              </a:rPr>
              <a:t> </a:t>
            </a:r>
          </a:p>
          <a:p>
            <a:r>
              <a:rPr lang="en-US" sz="6400" dirty="0">
                <a:solidFill>
                  <a:srgbClr val="000000"/>
                </a:solidFill>
              </a:rPr>
              <a:t>Whereas the historical practice of the CET has been that student evaluations of instructors are viewed as confidential between the student and the instructor;</a:t>
            </a:r>
          </a:p>
          <a:p>
            <a:r>
              <a:rPr lang="en-US" sz="6400" dirty="0">
                <a:solidFill>
                  <a:srgbClr val="000000"/>
                </a:solidFill>
              </a:rPr>
              <a:t> </a:t>
            </a:r>
          </a:p>
          <a:p>
            <a:r>
              <a:rPr lang="en-US" sz="6400" dirty="0">
                <a:solidFill>
                  <a:srgbClr val="000000"/>
                </a:solidFill>
              </a:rPr>
              <a:t>Whereas the historical practice of the CET has been that disclosure of student evaluations of instructors has been limited to the sole discretion of the instructor;</a:t>
            </a:r>
          </a:p>
          <a:p>
            <a:r>
              <a:rPr lang="en-US" sz="6400" dirty="0">
                <a:solidFill>
                  <a:srgbClr val="000000"/>
                </a:solidFill>
              </a:rPr>
              <a:t> </a:t>
            </a:r>
          </a:p>
          <a:p>
            <a:r>
              <a:rPr lang="en-US" sz="6400" dirty="0">
                <a:solidFill>
                  <a:srgbClr val="000000"/>
                </a:solidFill>
              </a:rPr>
              <a:t>Whereas the historical practice of the institution has been that student evaluations of instructors are included for viewing by students as part of the enrollment process via </a:t>
            </a:r>
            <a:r>
              <a:rPr lang="en-US" sz="6400" dirty="0" err="1">
                <a:solidFill>
                  <a:srgbClr val="000000"/>
                </a:solidFill>
              </a:rPr>
              <a:t>Joess</a:t>
            </a:r>
            <a:r>
              <a:rPr lang="en-US" sz="6400" dirty="0">
                <a:solidFill>
                  <a:srgbClr val="000000"/>
                </a:solidFill>
              </a:rPr>
              <a:t>;</a:t>
            </a:r>
          </a:p>
          <a:p>
            <a:r>
              <a:rPr lang="en-US" sz="6400" dirty="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1885628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0408C-9458-4C62-B9AB-C8DB95AE316F}"/>
              </a:ext>
            </a:extLst>
          </p:cNvPr>
          <p:cNvSpPr>
            <a:spLocks noGrp="1"/>
          </p:cNvSpPr>
          <p:nvPr>
            <p:ph type="body" sz="quarter" idx="10"/>
          </p:nvPr>
        </p:nvSpPr>
        <p:spPr>
          <a:xfrm>
            <a:off x="142043" y="1828800"/>
            <a:ext cx="8646850" cy="4509855"/>
          </a:xfrm>
        </p:spPr>
        <p:txBody>
          <a:bodyPr>
            <a:normAutofit fontScale="25000" lnSpcReduction="20000"/>
          </a:bodyPr>
          <a:lstStyle/>
          <a:p>
            <a:r>
              <a:rPr lang="en-US" sz="6400" dirty="0">
                <a:solidFill>
                  <a:srgbClr val="000000"/>
                </a:solidFill>
              </a:rPr>
              <a:t>Whereas the historical practice of the institution has been that deidentified student evaluations of instructors are used in the awarding of accolades and recognition for high teaching performance;</a:t>
            </a:r>
          </a:p>
          <a:p>
            <a:r>
              <a:rPr lang="en-US" sz="6400" dirty="0">
                <a:solidFill>
                  <a:srgbClr val="000000"/>
                </a:solidFill>
              </a:rPr>
              <a:t> </a:t>
            </a:r>
          </a:p>
          <a:p>
            <a:r>
              <a:rPr lang="en-US" sz="6400" dirty="0">
                <a:solidFill>
                  <a:srgbClr val="000000"/>
                </a:solidFill>
              </a:rPr>
              <a:t>Whereas the current institutional strategic plan adopted in 2018 states, “…department chairs of faculty with teaching scores below 2.0 for two consecutive semesters will encourage faculty members to engage in CAFE mentoring activities, department chair mentoring…”;</a:t>
            </a:r>
          </a:p>
          <a:p>
            <a:r>
              <a:rPr lang="en-US" sz="6400" dirty="0">
                <a:solidFill>
                  <a:srgbClr val="000000"/>
                </a:solidFill>
              </a:rPr>
              <a:t> </a:t>
            </a:r>
          </a:p>
          <a:p>
            <a:r>
              <a:rPr lang="en-US" sz="6400" dirty="0">
                <a:solidFill>
                  <a:srgbClr val="000000"/>
                </a:solidFill>
              </a:rPr>
              <a:t>Whereas the other institutions of the University of Missouri System regularly provide to various administrators the results of student evaluations of instructors (i.e., to Department Chairs, Deans, and Provost, including via annual evaluations and instruments such as </a:t>
            </a:r>
            <a:r>
              <a:rPr lang="en-US" sz="6400" dirty="0" err="1">
                <a:solidFill>
                  <a:srgbClr val="000000"/>
                </a:solidFill>
              </a:rPr>
              <a:t>MyVita</a:t>
            </a:r>
            <a:r>
              <a:rPr lang="en-US" sz="6400" dirty="0">
                <a:solidFill>
                  <a:srgbClr val="000000"/>
                </a:solidFill>
              </a:rPr>
              <a:t>);</a:t>
            </a:r>
          </a:p>
          <a:p>
            <a:r>
              <a:rPr lang="en-US" sz="6400" dirty="0">
                <a:solidFill>
                  <a:srgbClr val="000000"/>
                </a:solidFill>
              </a:rPr>
              <a:t> </a:t>
            </a:r>
          </a:p>
          <a:p>
            <a:r>
              <a:rPr lang="en-US" sz="6400" dirty="0">
                <a:solidFill>
                  <a:srgbClr val="000000"/>
                </a:solidFill>
              </a:rPr>
              <a:t>Whereas there has been, remains, and will continue to be a chronic need for arriving at fair judgments of a faculty member’s teaching (i.e., AAUP Statement on Teaching Evaluation);</a:t>
            </a:r>
          </a:p>
          <a:p>
            <a:r>
              <a:rPr lang="en-US" sz="6400" dirty="0">
                <a:solidFill>
                  <a:srgbClr val="000000"/>
                </a:solidFill>
              </a:rPr>
              <a:t> </a:t>
            </a:r>
          </a:p>
          <a:p>
            <a:r>
              <a:rPr lang="en-US" sz="6400" dirty="0">
                <a:solidFill>
                  <a:srgbClr val="000000"/>
                </a:solidFill>
              </a:rPr>
              <a:t>Whereas the CET has been, remains, and will continue to be involved in a process of continuous improvement of the instruments used for student evaluation of teaching and the procedures for conducting these evaluations;</a:t>
            </a:r>
          </a:p>
          <a:p>
            <a:endParaRPr lang="en-US" dirty="0"/>
          </a:p>
        </p:txBody>
      </p:sp>
    </p:spTree>
    <p:extLst>
      <p:ext uri="{BB962C8B-B14F-4D97-AF65-F5344CB8AC3E}">
        <p14:creationId xmlns:p14="http://schemas.microsoft.com/office/powerpoint/2010/main" val="805148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0408C-9458-4C62-B9AB-C8DB95AE316F}"/>
              </a:ext>
            </a:extLst>
          </p:cNvPr>
          <p:cNvSpPr>
            <a:spLocks noGrp="1"/>
          </p:cNvSpPr>
          <p:nvPr>
            <p:ph type="body" sz="quarter" idx="10"/>
          </p:nvPr>
        </p:nvSpPr>
        <p:spPr>
          <a:xfrm>
            <a:off x="275208" y="1761976"/>
            <a:ext cx="8655728" cy="4603314"/>
          </a:xfrm>
        </p:spPr>
        <p:txBody>
          <a:bodyPr>
            <a:normAutofit fontScale="32500" lnSpcReduction="20000"/>
          </a:bodyPr>
          <a:lstStyle/>
          <a:p>
            <a:pPr>
              <a:spcBef>
                <a:spcPts val="0"/>
              </a:spcBef>
            </a:pPr>
            <a:r>
              <a:rPr lang="en-US" sz="5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Now there, the Committee for Effective Teaching recommends</a:t>
            </a:r>
          </a:p>
          <a:p>
            <a:pPr>
              <a:spcBef>
                <a:spcPts val="0"/>
              </a:spcBef>
            </a:pPr>
            <a:r>
              <a:rPr lang="en-US" sz="5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arenR"/>
            </a:pPr>
            <a:r>
              <a:rPr lang="en-US" sz="5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Numeric results of the current instrument used for student evaluation of teaching (i.e., both the State mandated questions as well as the campus questions) be made available to administrators (i.e., Department Chairs, Deans, and Provost, including via instruments such as </a:t>
            </a:r>
            <a:r>
              <a:rPr lang="en-US" sz="5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MyVita</a:t>
            </a:r>
            <a:r>
              <a:rPr lang="en-US" sz="5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br>
              <a:rPr lang="en-US" sz="54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en-US" sz="5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5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This availability be limited to the results beginning with the Autumn 2020 semester and future results (i.e., disclosure of results for Summer 2020 and prior would remain at the sole discretion of the instructor);</a:t>
            </a:r>
            <a:br>
              <a:rPr lang="en-US" sz="54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en-US" sz="5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5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Written comments would be excluded from this availability because these comments were collected from students with a promise of anonymity and an implication of sole disclosure to the instructor.  In the view of the CET, sharing written comments collected using the current instrument would be serious breach of trust among student, instructor, and institution.</a:t>
            </a:r>
            <a:br>
              <a:rPr lang="en-US" sz="54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en-US" sz="5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5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 improved instrument used for student evaluations be developed allowing students to offer both anonymous comments to the instructor plus anonymous comments to administrators.</a:t>
            </a:r>
          </a:p>
          <a:p>
            <a:endParaRPr lang="en-US" dirty="0">
              <a:solidFill>
                <a:srgbClr val="000000"/>
              </a:solidFill>
            </a:endParaRPr>
          </a:p>
        </p:txBody>
      </p:sp>
    </p:spTree>
    <p:extLst>
      <p:ext uri="{BB962C8B-B14F-4D97-AF65-F5344CB8AC3E}">
        <p14:creationId xmlns:p14="http://schemas.microsoft.com/office/powerpoint/2010/main" val="2875187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D.	Budgetary Affairs</a:t>
            </a:r>
          </a:p>
          <a:p>
            <a:pPr marL="0" indent="0" defTabSz="685800">
              <a:buNone/>
            </a:pPr>
            <a:r>
              <a:rPr lang="en-US" sz="3600" dirty="0">
                <a:solidFill>
                  <a:srgbClr val="003B49"/>
                </a:solidFill>
                <a:latin typeface="Orgon Slab" panose="02000503000000020004" pitchFamily="50" charset="0"/>
              </a:rPr>
              <a:t>	M. Fitch</a:t>
            </a:r>
          </a:p>
          <a:p>
            <a:pPr marL="0" indent="0" defTabSz="685800">
              <a:buNone/>
            </a:pPr>
            <a:r>
              <a:rPr lang="en-US" sz="32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875625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112065"/>
            <a:ext cx="8343900" cy="3886200"/>
          </a:xfrm>
          <a:ln w="22225">
            <a:noFill/>
          </a:ln>
        </p:spPr>
        <p:txBody>
          <a:bodyPr>
            <a:normAutofit/>
          </a:bodyPr>
          <a:lstStyle/>
          <a:p>
            <a:pPr marL="0" indent="0">
              <a:buNone/>
            </a:pPr>
            <a:r>
              <a:rPr lang="en-US" sz="2700" dirty="0">
                <a:latin typeface="Orgon Slab Medium" panose="02000603000000020004" pitchFamily="50" charset="0"/>
              </a:rPr>
              <a:t>Referrals</a:t>
            </a:r>
          </a:p>
          <a:p>
            <a:r>
              <a:rPr lang="en-US" sz="2700" dirty="0">
                <a:latin typeface="Orgon Slab Medium" panose="02000603000000020004" pitchFamily="50" charset="0"/>
              </a:rPr>
              <a:t>None</a:t>
            </a:r>
          </a:p>
          <a:p>
            <a:pPr marL="0" indent="0">
              <a:buNone/>
            </a:pPr>
            <a:r>
              <a:rPr lang="en-US" sz="2700" dirty="0">
                <a:latin typeface="Orgon Slab Medium" panose="02000603000000020004" pitchFamily="50" charset="0"/>
              </a:rPr>
              <a:t>Continuing referrals:</a:t>
            </a:r>
          </a:p>
          <a:p>
            <a:r>
              <a:rPr lang="en-US" sz="2700" dirty="0">
                <a:latin typeface="Orgon Slab Medium" panose="02000603000000020004" pitchFamily="50" charset="0"/>
              </a:rPr>
              <a:t>Report on the “big picture balance sheet”</a:t>
            </a:r>
          </a:p>
          <a:p>
            <a:r>
              <a:rPr lang="en-US" sz="2700" dirty="0">
                <a:latin typeface="Orgon Slab Medium" panose="02000603000000020004" pitchFamily="50" charset="0"/>
              </a:rPr>
              <a:t>Current and next FY budget</a:t>
            </a:r>
          </a:p>
        </p:txBody>
      </p:sp>
      <p:sp>
        <p:nvSpPr>
          <p:cNvPr id="5" name="Rectangle 4"/>
          <p:cNvSpPr/>
          <p:nvPr/>
        </p:nvSpPr>
        <p:spPr>
          <a:xfrm>
            <a:off x="1157288" y="1011957"/>
            <a:ext cx="6743700" cy="1200329"/>
          </a:xfrm>
          <a:prstGeom prst="rect">
            <a:avLst/>
          </a:prstGeom>
        </p:spPr>
        <p:txBody>
          <a:bodyPr wrap="square">
            <a:spAutoFit/>
          </a:bodyPr>
          <a:lstStyle/>
          <a:p>
            <a:pPr algn="ctr" defTabSz="685800"/>
            <a:r>
              <a:rPr lang="en-US" sz="3600" b="1" dirty="0">
                <a:solidFill>
                  <a:srgbClr val="00B050"/>
                </a:solidFill>
                <a:latin typeface="Orgon Slab Medium" panose="02000603000000020004" pitchFamily="50" charset="0"/>
              </a:rPr>
              <a:t>Budgetary Affairs Committee</a:t>
            </a:r>
          </a:p>
          <a:p>
            <a:pPr algn="ctr" defTabSz="685800"/>
            <a:r>
              <a:rPr lang="en-US" sz="3600" b="1">
                <a:solidFill>
                  <a:srgbClr val="00B050"/>
                </a:solidFill>
                <a:latin typeface="Orgon Slab Medium" panose="02000603000000020004" pitchFamily="50" charset="0"/>
              </a:rPr>
              <a:t>Feb 25, </a:t>
            </a:r>
            <a:r>
              <a:rPr lang="en-US" sz="3600" b="1" dirty="0">
                <a:solidFill>
                  <a:srgbClr val="00B050"/>
                </a:solidFill>
                <a:latin typeface="Orgon Slab Medium" panose="02000603000000020004" pitchFamily="50" charset="0"/>
              </a:rPr>
              <a:t>2021</a:t>
            </a:r>
            <a:endParaRPr lang="en-US" sz="3300" dirty="0">
              <a:solidFill>
                <a:srgbClr val="00B050"/>
              </a:solidFill>
              <a:latin typeface="Orgon Slab Medium" panose="02000603000000020004" pitchFamily="50" charset="0"/>
            </a:endParaRPr>
          </a:p>
        </p:txBody>
      </p:sp>
    </p:spTree>
    <p:extLst>
      <p:ext uri="{BB962C8B-B14F-4D97-AF65-F5344CB8AC3E}">
        <p14:creationId xmlns:p14="http://schemas.microsoft.com/office/powerpoint/2010/main" val="3875714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Big Picture Budget</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628650" y="1888298"/>
            <a:ext cx="7886700" cy="3843338"/>
          </a:xfrm>
        </p:spPr>
        <p:txBody>
          <a:bodyPr>
            <a:normAutofit/>
          </a:bodyPr>
          <a:lstStyle/>
          <a:p>
            <a:r>
              <a:rPr lang="en-US" dirty="0">
                <a:latin typeface="Orgon Slab Medium" panose="02000603000000020004" pitchFamily="50" charset="0"/>
              </a:rPr>
              <a:t>Current FY budget remains on target</a:t>
            </a:r>
          </a:p>
          <a:p>
            <a:pPr lvl="1"/>
            <a:r>
              <a:rPr lang="en-US" sz="2100" dirty="0">
                <a:latin typeface="Orgon Slab Medium" panose="02000603000000020004" pitchFamily="50" charset="0"/>
              </a:rPr>
              <a:t>Remain hopeful to replace vacated positions (≠ layoffs)</a:t>
            </a:r>
          </a:p>
          <a:p>
            <a:r>
              <a:rPr lang="en-US" dirty="0">
                <a:latin typeface="Orgon Slab Medium" panose="02000603000000020004" pitchFamily="50" charset="0"/>
              </a:rPr>
              <a:t>Next FY planning just beginning</a:t>
            </a:r>
          </a:p>
          <a:p>
            <a:pPr lvl="1"/>
            <a:r>
              <a:rPr lang="en-US" sz="1950" dirty="0">
                <a:latin typeface="Orgon Slab Medium" panose="02000603000000020004" pitchFamily="50" charset="0"/>
              </a:rPr>
              <a:t>State funding projected as flat</a:t>
            </a:r>
          </a:p>
          <a:p>
            <a:pPr lvl="1"/>
            <a:r>
              <a:rPr lang="en-US" sz="1950" dirty="0">
                <a:latin typeface="Orgon Slab Medium" panose="02000603000000020004" pitchFamily="50" charset="0"/>
              </a:rPr>
              <a:t>Tuition revenue largest uncertainty both number of students and % tuition increase (1.3% mentioned)</a:t>
            </a:r>
          </a:p>
          <a:p>
            <a:pPr lvl="1"/>
            <a:r>
              <a:rPr lang="en-US" sz="1950" dirty="0">
                <a:latin typeface="Orgon Slab Medium" panose="02000603000000020004" pitchFamily="50" charset="0"/>
              </a:rPr>
              <a:t>Insurance cost increase likely</a:t>
            </a:r>
          </a:p>
          <a:p>
            <a:pPr lvl="1"/>
            <a:r>
              <a:rPr lang="en-US" sz="1950" dirty="0">
                <a:latin typeface="Orgon Slab Medium" panose="02000603000000020004" pitchFamily="50" charset="0"/>
              </a:rPr>
              <a:t>System wants compensation adjustment (merit, equity, or/and minimum wage)</a:t>
            </a:r>
          </a:p>
          <a:p>
            <a:pPr lvl="1"/>
            <a:endParaRPr lang="en-US" sz="1950" dirty="0">
              <a:latin typeface="Orgon Slab Medium" panose="02000603000000020004" pitchFamily="50" charset="0"/>
            </a:endParaRPr>
          </a:p>
          <a:p>
            <a:r>
              <a:rPr lang="en-US" dirty="0">
                <a:latin typeface="Orgon Slab Medium" panose="02000603000000020004" pitchFamily="50" charset="0"/>
              </a:rPr>
              <a:t>COVID funding part 3 expected to not impact S&amp;T</a:t>
            </a:r>
            <a:endParaRPr lang="en-US" sz="1500" dirty="0">
              <a:latin typeface="Orgon Slab Medium" panose="02000603000000020004" pitchFamily="50" charset="0"/>
            </a:endParaRPr>
          </a:p>
        </p:txBody>
      </p:sp>
    </p:spTree>
    <p:extLst>
      <p:ext uri="{BB962C8B-B14F-4D97-AF65-F5344CB8AC3E}">
        <p14:creationId xmlns:p14="http://schemas.microsoft.com/office/powerpoint/2010/main" val="758139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93B95D-9CCC-4275-9324-FB81A5B7FC4E}"/>
              </a:ext>
            </a:extLst>
          </p:cNvPr>
          <p:cNvPicPr>
            <a:picLocks noChangeAspect="1"/>
          </p:cNvPicPr>
          <p:nvPr/>
        </p:nvPicPr>
        <p:blipFill rotWithShape="1">
          <a:blip r:embed="rId2"/>
          <a:srcRect l="735" t="9825" r="1805"/>
          <a:stretch/>
        </p:blipFill>
        <p:spPr>
          <a:xfrm>
            <a:off x="342900" y="1362588"/>
            <a:ext cx="7572375" cy="4638162"/>
          </a:xfrm>
          <a:prstGeom prst="rect">
            <a:avLst/>
          </a:prstGeom>
        </p:spPr>
      </p:pic>
      <p:sp>
        <p:nvSpPr>
          <p:cNvPr id="4" name="TextBox 3">
            <a:extLst>
              <a:ext uri="{FF2B5EF4-FFF2-40B4-BE49-F238E27FC236}">
                <a16:creationId xmlns:a16="http://schemas.microsoft.com/office/drawing/2014/main" id="{5E1CDB29-E47C-4E4C-9DD4-311EBC234EF8}"/>
              </a:ext>
            </a:extLst>
          </p:cNvPr>
          <p:cNvSpPr txBox="1"/>
          <p:nvPr/>
        </p:nvSpPr>
        <p:spPr>
          <a:xfrm>
            <a:off x="3463395" y="1027593"/>
            <a:ext cx="2217210" cy="415498"/>
          </a:xfrm>
          <a:prstGeom prst="rect">
            <a:avLst/>
          </a:prstGeom>
          <a:noFill/>
        </p:spPr>
        <p:txBody>
          <a:bodyPr wrap="none" rtlCol="0">
            <a:spAutoFit/>
          </a:bodyPr>
          <a:lstStyle/>
          <a:p>
            <a:pPr algn="ctr" defTabSz="685800"/>
            <a:r>
              <a:rPr lang="en-US" sz="2100" dirty="0">
                <a:solidFill>
                  <a:srgbClr val="00B050"/>
                </a:solidFill>
                <a:latin typeface="Orgon Slab Medium" panose="02000603000000020004" pitchFamily="50" charset="0"/>
              </a:rPr>
              <a:t>Expenditures ($)</a:t>
            </a:r>
          </a:p>
        </p:txBody>
      </p:sp>
      <p:sp>
        <p:nvSpPr>
          <p:cNvPr id="2" name="Arrow: Right 1">
            <a:extLst>
              <a:ext uri="{FF2B5EF4-FFF2-40B4-BE49-F238E27FC236}">
                <a16:creationId xmlns:a16="http://schemas.microsoft.com/office/drawing/2014/main" id="{2552BEE9-C4FE-410E-85D7-B9B86182A9F6}"/>
              </a:ext>
            </a:extLst>
          </p:cNvPr>
          <p:cNvSpPr/>
          <p:nvPr/>
        </p:nvSpPr>
        <p:spPr>
          <a:xfrm rot="10800000">
            <a:off x="6096526" y="2512629"/>
            <a:ext cx="189186" cy="122972"/>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Arrow: Right 4">
            <a:extLst>
              <a:ext uri="{FF2B5EF4-FFF2-40B4-BE49-F238E27FC236}">
                <a16:creationId xmlns:a16="http://schemas.microsoft.com/office/drawing/2014/main" id="{E1917181-F2B4-484A-8DBE-598F4177B8F8}"/>
              </a:ext>
            </a:extLst>
          </p:cNvPr>
          <p:cNvSpPr/>
          <p:nvPr/>
        </p:nvSpPr>
        <p:spPr>
          <a:xfrm rot="10800000">
            <a:off x="5552615" y="1677533"/>
            <a:ext cx="1608083" cy="122972"/>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B1C436E9-92F5-494A-A2D4-0595DE2D208F}"/>
              </a:ext>
            </a:extLst>
          </p:cNvPr>
          <p:cNvSpPr txBox="1"/>
          <p:nvPr/>
        </p:nvSpPr>
        <p:spPr>
          <a:xfrm>
            <a:off x="7147736" y="1600519"/>
            <a:ext cx="825867"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$2.6 MM</a:t>
            </a:r>
          </a:p>
        </p:txBody>
      </p:sp>
      <p:sp>
        <p:nvSpPr>
          <p:cNvPr id="7" name="Arrow: Right 6">
            <a:extLst>
              <a:ext uri="{FF2B5EF4-FFF2-40B4-BE49-F238E27FC236}">
                <a16:creationId xmlns:a16="http://schemas.microsoft.com/office/drawing/2014/main" id="{52DF816D-03A1-4D1F-B902-7EDEFEC90131}"/>
              </a:ext>
            </a:extLst>
          </p:cNvPr>
          <p:cNvSpPr/>
          <p:nvPr/>
        </p:nvSpPr>
        <p:spPr>
          <a:xfrm rot="10800000">
            <a:off x="4266938" y="2135045"/>
            <a:ext cx="189186" cy="122972"/>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FD04E61D-7BD1-475D-B288-C93758309C9F}"/>
              </a:ext>
            </a:extLst>
          </p:cNvPr>
          <p:cNvSpPr txBox="1"/>
          <p:nvPr/>
        </p:nvSpPr>
        <p:spPr>
          <a:xfrm>
            <a:off x="6285712" y="2435615"/>
            <a:ext cx="264816"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a:t>
            </a:r>
          </a:p>
        </p:txBody>
      </p:sp>
      <p:sp>
        <p:nvSpPr>
          <p:cNvPr id="10" name="TextBox 9">
            <a:extLst>
              <a:ext uri="{FF2B5EF4-FFF2-40B4-BE49-F238E27FC236}">
                <a16:creationId xmlns:a16="http://schemas.microsoft.com/office/drawing/2014/main" id="{5226D3C7-9C61-4876-B44A-26642E3C4510}"/>
              </a:ext>
            </a:extLst>
          </p:cNvPr>
          <p:cNvSpPr txBox="1"/>
          <p:nvPr/>
        </p:nvSpPr>
        <p:spPr>
          <a:xfrm>
            <a:off x="4456124" y="2058031"/>
            <a:ext cx="1837747"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Former administrators?</a:t>
            </a:r>
          </a:p>
        </p:txBody>
      </p:sp>
      <p:sp>
        <p:nvSpPr>
          <p:cNvPr id="11" name="Arrow: Right 10">
            <a:extLst>
              <a:ext uri="{FF2B5EF4-FFF2-40B4-BE49-F238E27FC236}">
                <a16:creationId xmlns:a16="http://schemas.microsoft.com/office/drawing/2014/main" id="{41DA3414-88F8-454D-82BA-E4C7F6585C09}"/>
              </a:ext>
            </a:extLst>
          </p:cNvPr>
          <p:cNvSpPr/>
          <p:nvPr/>
        </p:nvSpPr>
        <p:spPr>
          <a:xfrm rot="10800000">
            <a:off x="4645310" y="5039053"/>
            <a:ext cx="189186" cy="122972"/>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TextBox 11">
            <a:extLst>
              <a:ext uri="{FF2B5EF4-FFF2-40B4-BE49-F238E27FC236}">
                <a16:creationId xmlns:a16="http://schemas.microsoft.com/office/drawing/2014/main" id="{7594114E-658D-4E77-9427-6BDDA12F477F}"/>
              </a:ext>
            </a:extLst>
          </p:cNvPr>
          <p:cNvSpPr txBox="1"/>
          <p:nvPr/>
        </p:nvSpPr>
        <p:spPr>
          <a:xfrm>
            <a:off x="4834496" y="4962040"/>
            <a:ext cx="1119217"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~20% decline</a:t>
            </a:r>
          </a:p>
        </p:txBody>
      </p:sp>
      <p:sp>
        <p:nvSpPr>
          <p:cNvPr id="8" name="TextBox 7">
            <a:extLst>
              <a:ext uri="{FF2B5EF4-FFF2-40B4-BE49-F238E27FC236}">
                <a16:creationId xmlns:a16="http://schemas.microsoft.com/office/drawing/2014/main" id="{D71613B1-8122-4C58-A383-9F55497311CB}"/>
              </a:ext>
            </a:extLst>
          </p:cNvPr>
          <p:cNvSpPr txBox="1"/>
          <p:nvPr/>
        </p:nvSpPr>
        <p:spPr>
          <a:xfrm>
            <a:off x="6829426" y="2435616"/>
            <a:ext cx="2193131" cy="1338828"/>
          </a:xfrm>
          <a:prstGeom prst="rect">
            <a:avLst/>
          </a:prstGeom>
          <a:solidFill>
            <a:schemeClr val="bg1">
              <a:lumMod val="95000"/>
            </a:schemeClr>
          </a:solidFill>
        </p:spPr>
        <p:txBody>
          <a:bodyPr wrap="square" rtlCol="0">
            <a:spAutoFit/>
          </a:bodyPr>
          <a:lstStyle/>
          <a:p>
            <a:pPr defTabSz="685800"/>
            <a:r>
              <a:rPr lang="en-US" sz="1350" dirty="0">
                <a:solidFill>
                  <a:prstClr val="black"/>
                </a:solidFill>
                <a:latin typeface="Calibri" panose="020F0502020204030204"/>
              </a:rPr>
              <a:t>a) $1.9 MM Supplementary Core Instruction in Dean’s budget, will move to </a:t>
            </a:r>
            <a:r>
              <a:rPr lang="en-US" sz="1350" dirty="0" err="1">
                <a:solidFill>
                  <a:prstClr val="black"/>
                </a:solidFill>
                <a:latin typeface="Calibri" panose="020F0502020204030204"/>
              </a:rPr>
              <a:t>Dep’ts</a:t>
            </a:r>
            <a:r>
              <a:rPr lang="en-US" sz="1350" dirty="0">
                <a:solidFill>
                  <a:prstClr val="black"/>
                </a:solidFill>
                <a:latin typeface="Calibri" panose="020F0502020204030204"/>
              </a:rPr>
              <a:t>, previously Provost’s</a:t>
            </a:r>
          </a:p>
          <a:p>
            <a:pPr defTabSz="685800"/>
            <a:r>
              <a:rPr lang="en-US" sz="1350" dirty="0">
                <a:solidFill>
                  <a:prstClr val="black"/>
                </a:solidFill>
                <a:latin typeface="Calibri" panose="020F0502020204030204"/>
              </a:rPr>
              <a:t>b) $2 MM open faculty lines from </a:t>
            </a:r>
            <a:r>
              <a:rPr lang="en-US" sz="1350" dirty="0" err="1">
                <a:solidFill>
                  <a:prstClr val="black"/>
                </a:solidFill>
                <a:latin typeface="Calibri" panose="020F0502020204030204"/>
              </a:rPr>
              <a:t>Dep’ts</a:t>
            </a: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2529274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23212" y="2613917"/>
            <a:ext cx="8557502" cy="4244083"/>
          </a:xfrm>
        </p:spPr>
        <p:txBody>
          <a:bodyPr/>
          <a:lstStyle/>
          <a:p>
            <a:pPr marL="0" indent="0" defTabSz="857250">
              <a:buNone/>
            </a:pPr>
            <a:r>
              <a:rPr lang="en-US" sz="3600" dirty="0">
                <a:latin typeface="Orgon Slab" panose="02000503000000020004" pitchFamily="50" charset="0"/>
              </a:rPr>
              <a:t>III.	Campus Reports</a:t>
            </a:r>
          </a:p>
          <a:p>
            <a:pPr marL="858838" lvl="1" indent="-858838" defTabSz="857250">
              <a:buNone/>
              <a:tabLst>
                <a:tab pos="1716088" algn="l"/>
              </a:tabLst>
            </a:pPr>
            <a:r>
              <a:rPr lang="en-US" sz="3600" dirty="0">
                <a:solidFill>
                  <a:srgbClr val="003B49"/>
                </a:solidFill>
                <a:latin typeface="Orgon Slab" panose="02000503000000020004" pitchFamily="50" charset="0"/>
              </a:rPr>
              <a:t>	A.	Staff Council</a:t>
            </a:r>
          </a:p>
          <a:p>
            <a:pPr marL="858838" lvl="1" indent="-858838" defTabSz="857250">
              <a:buNone/>
              <a:tabLst>
                <a:tab pos="1716088" algn="l"/>
              </a:tabLst>
            </a:pPr>
            <a:r>
              <a:rPr lang="en-US" sz="3600" dirty="0">
                <a:solidFill>
                  <a:srgbClr val="003B49"/>
                </a:solidFill>
                <a:latin typeface="Orgon Slab" panose="02000503000000020004" pitchFamily="50" charset="0"/>
              </a:rPr>
              <a:t>		A. Kossuth</a:t>
            </a:r>
          </a:p>
          <a:p>
            <a:pPr marL="400050" lvl="1" indent="0" defTabSz="857250">
              <a:buNone/>
            </a:pPr>
            <a:endParaRPr lang="en-US" sz="2800" dirty="0">
              <a:solidFill>
                <a:srgbClr val="003B49"/>
              </a:solidFill>
              <a:latin typeface="Orgon Slab" panose="02000503000000020004" pitchFamily="50" charset="0"/>
            </a:endParaRP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3716388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D3374B-0BE7-49BF-9807-AE25264038B1}"/>
              </a:ext>
            </a:extLst>
          </p:cNvPr>
          <p:cNvPicPr>
            <a:picLocks noChangeAspect="1"/>
          </p:cNvPicPr>
          <p:nvPr/>
        </p:nvPicPr>
        <p:blipFill rotWithShape="1">
          <a:blip r:embed="rId2"/>
          <a:srcRect t="6114" b="4425"/>
          <a:stretch/>
        </p:blipFill>
        <p:spPr>
          <a:xfrm>
            <a:off x="4068863" y="1114425"/>
            <a:ext cx="5086350" cy="4629151"/>
          </a:xfrm>
          <a:prstGeom prst="rect">
            <a:avLst/>
          </a:prstGeom>
        </p:spPr>
      </p:pic>
      <p:pic>
        <p:nvPicPr>
          <p:cNvPr id="6" name="Picture 5">
            <a:extLst>
              <a:ext uri="{FF2B5EF4-FFF2-40B4-BE49-F238E27FC236}">
                <a16:creationId xmlns:a16="http://schemas.microsoft.com/office/drawing/2014/main" id="{A23177CE-4A8E-4605-803E-82339E700675}"/>
              </a:ext>
            </a:extLst>
          </p:cNvPr>
          <p:cNvPicPr>
            <a:picLocks noChangeAspect="1"/>
          </p:cNvPicPr>
          <p:nvPr/>
        </p:nvPicPr>
        <p:blipFill rotWithShape="1">
          <a:blip r:embed="rId3">
            <a:clrChange>
              <a:clrFrom>
                <a:srgbClr val="FFFFFF"/>
              </a:clrFrom>
              <a:clrTo>
                <a:srgbClr val="FFFFFF">
                  <a:alpha val="0"/>
                </a:srgbClr>
              </a:clrTo>
            </a:clrChange>
          </a:blip>
          <a:srcRect r="10149"/>
          <a:stretch/>
        </p:blipFill>
        <p:spPr>
          <a:xfrm>
            <a:off x="0" y="857250"/>
            <a:ext cx="5531865" cy="5143500"/>
          </a:xfrm>
          <a:prstGeom prst="rect">
            <a:avLst/>
          </a:prstGeom>
        </p:spPr>
      </p:pic>
      <p:sp>
        <p:nvSpPr>
          <p:cNvPr id="7" name="TextBox 6">
            <a:extLst>
              <a:ext uri="{FF2B5EF4-FFF2-40B4-BE49-F238E27FC236}">
                <a16:creationId xmlns:a16="http://schemas.microsoft.com/office/drawing/2014/main" id="{668349D0-0F65-46A1-97A8-5016135C635F}"/>
              </a:ext>
            </a:extLst>
          </p:cNvPr>
          <p:cNvSpPr txBox="1"/>
          <p:nvPr/>
        </p:nvSpPr>
        <p:spPr>
          <a:xfrm>
            <a:off x="5531866" y="952226"/>
            <a:ext cx="659155" cy="253916"/>
          </a:xfrm>
          <a:prstGeom prst="rect">
            <a:avLst/>
          </a:prstGeom>
          <a:noFill/>
        </p:spPr>
        <p:txBody>
          <a:bodyPr wrap="none" rtlCol="0">
            <a:spAutoFit/>
          </a:bodyPr>
          <a:lstStyle/>
          <a:p>
            <a:pPr defTabSz="685800"/>
            <a:r>
              <a:rPr lang="en-US" sz="1050" dirty="0">
                <a:solidFill>
                  <a:prstClr val="black"/>
                </a:solidFill>
                <a:latin typeface="Calibri" panose="020F0502020204030204"/>
              </a:rPr>
              <a:t>‘Income’</a:t>
            </a:r>
          </a:p>
        </p:txBody>
      </p:sp>
      <p:sp>
        <p:nvSpPr>
          <p:cNvPr id="8" name="TextBox 7">
            <a:extLst>
              <a:ext uri="{FF2B5EF4-FFF2-40B4-BE49-F238E27FC236}">
                <a16:creationId xmlns:a16="http://schemas.microsoft.com/office/drawing/2014/main" id="{F2D09E00-BC02-4C8E-9D29-7CA902CFD839}"/>
              </a:ext>
            </a:extLst>
          </p:cNvPr>
          <p:cNvSpPr txBox="1"/>
          <p:nvPr/>
        </p:nvSpPr>
        <p:spPr>
          <a:xfrm>
            <a:off x="5531865" y="2571750"/>
            <a:ext cx="1435008"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Transfer out &gt; revenue</a:t>
            </a:r>
          </a:p>
        </p:txBody>
      </p:sp>
      <p:sp>
        <p:nvSpPr>
          <p:cNvPr id="9" name="TextBox 8">
            <a:extLst>
              <a:ext uri="{FF2B5EF4-FFF2-40B4-BE49-F238E27FC236}">
                <a16:creationId xmlns:a16="http://schemas.microsoft.com/office/drawing/2014/main" id="{8966846D-C879-4647-B8BE-19F82C3525F9}"/>
              </a:ext>
            </a:extLst>
          </p:cNvPr>
          <p:cNvSpPr txBox="1"/>
          <p:nvPr/>
        </p:nvSpPr>
        <p:spPr>
          <a:xfrm>
            <a:off x="1571626" y="2863215"/>
            <a:ext cx="859531"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2020 big cut</a:t>
            </a:r>
          </a:p>
        </p:txBody>
      </p:sp>
      <p:sp>
        <p:nvSpPr>
          <p:cNvPr id="10" name="TextBox 9">
            <a:extLst>
              <a:ext uri="{FF2B5EF4-FFF2-40B4-BE49-F238E27FC236}">
                <a16:creationId xmlns:a16="http://schemas.microsoft.com/office/drawing/2014/main" id="{3BCFE435-5705-41D7-AB21-79DDB59BADBE}"/>
              </a:ext>
            </a:extLst>
          </p:cNvPr>
          <p:cNvSpPr txBox="1"/>
          <p:nvPr/>
        </p:nvSpPr>
        <p:spPr>
          <a:xfrm>
            <a:off x="1571625" y="3088333"/>
            <a:ext cx="1768433"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2020 big deficit, 2021 big cut</a:t>
            </a:r>
          </a:p>
        </p:txBody>
      </p:sp>
      <p:sp>
        <p:nvSpPr>
          <p:cNvPr id="11" name="TextBox 10">
            <a:extLst>
              <a:ext uri="{FF2B5EF4-FFF2-40B4-BE49-F238E27FC236}">
                <a16:creationId xmlns:a16="http://schemas.microsoft.com/office/drawing/2014/main" id="{DDC1F462-DCC1-4B67-B9D2-948390A85675}"/>
              </a:ext>
            </a:extLst>
          </p:cNvPr>
          <p:cNvSpPr txBox="1"/>
          <p:nvPr/>
        </p:nvSpPr>
        <p:spPr>
          <a:xfrm>
            <a:off x="1743075" y="3308003"/>
            <a:ext cx="247184"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a:t>
            </a:r>
          </a:p>
        </p:txBody>
      </p:sp>
      <p:sp>
        <p:nvSpPr>
          <p:cNvPr id="12" name="TextBox 11">
            <a:extLst>
              <a:ext uri="{FF2B5EF4-FFF2-40B4-BE49-F238E27FC236}">
                <a16:creationId xmlns:a16="http://schemas.microsoft.com/office/drawing/2014/main" id="{5F9D7D1C-C304-4F4F-ACE3-187E29CD4EE8}"/>
              </a:ext>
            </a:extLst>
          </p:cNvPr>
          <p:cNvSpPr txBox="1"/>
          <p:nvPr/>
        </p:nvSpPr>
        <p:spPr>
          <a:xfrm>
            <a:off x="1788836" y="3538835"/>
            <a:ext cx="1223412"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2021 big GO spend</a:t>
            </a:r>
          </a:p>
        </p:txBody>
      </p:sp>
      <p:sp>
        <p:nvSpPr>
          <p:cNvPr id="13" name="TextBox 12">
            <a:extLst>
              <a:ext uri="{FF2B5EF4-FFF2-40B4-BE49-F238E27FC236}">
                <a16:creationId xmlns:a16="http://schemas.microsoft.com/office/drawing/2014/main" id="{57DEE4D4-C747-434B-8349-39ED66F06025}"/>
              </a:ext>
            </a:extLst>
          </p:cNvPr>
          <p:cNvSpPr txBox="1"/>
          <p:nvPr/>
        </p:nvSpPr>
        <p:spPr>
          <a:xfrm>
            <a:off x="2394816" y="5400675"/>
            <a:ext cx="2834430"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2021 big spend (+1.5 MM endow, + 0.4 MM GO)</a:t>
            </a:r>
          </a:p>
        </p:txBody>
      </p:sp>
      <p:sp>
        <p:nvSpPr>
          <p:cNvPr id="14" name="TextBox 13">
            <a:extLst>
              <a:ext uri="{FF2B5EF4-FFF2-40B4-BE49-F238E27FC236}">
                <a16:creationId xmlns:a16="http://schemas.microsoft.com/office/drawing/2014/main" id="{67906AEE-9053-4E1F-9B9E-6BCEC58481BB}"/>
              </a:ext>
            </a:extLst>
          </p:cNvPr>
          <p:cNvSpPr txBox="1"/>
          <p:nvPr/>
        </p:nvSpPr>
        <p:spPr>
          <a:xfrm>
            <a:off x="2343150" y="4238922"/>
            <a:ext cx="1563248"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Increased auxiliary spend</a:t>
            </a:r>
          </a:p>
        </p:txBody>
      </p:sp>
      <p:sp>
        <p:nvSpPr>
          <p:cNvPr id="15" name="TextBox 14">
            <a:extLst>
              <a:ext uri="{FF2B5EF4-FFF2-40B4-BE49-F238E27FC236}">
                <a16:creationId xmlns:a16="http://schemas.microsoft.com/office/drawing/2014/main" id="{0E795C44-EBA9-4A55-AC81-98BF893C177B}"/>
              </a:ext>
            </a:extLst>
          </p:cNvPr>
          <p:cNvSpPr txBox="1"/>
          <p:nvPr/>
        </p:nvSpPr>
        <p:spPr>
          <a:xfrm>
            <a:off x="7658100" y="1971675"/>
            <a:ext cx="1417320" cy="253916"/>
          </a:xfrm>
          <a:prstGeom prst="rect">
            <a:avLst/>
          </a:prstGeom>
          <a:noFill/>
        </p:spPr>
        <p:txBody>
          <a:bodyPr wrap="square" rtlCol="0">
            <a:spAutoFit/>
          </a:bodyPr>
          <a:lstStyle/>
          <a:p>
            <a:pPr defTabSz="685800"/>
            <a:r>
              <a:rPr lang="en-US" sz="1050" dirty="0">
                <a:solidFill>
                  <a:srgbClr val="FF0000"/>
                </a:solidFill>
                <a:latin typeface="Calibri" panose="020F0502020204030204"/>
              </a:rPr>
              <a:t>2021 $1 MM ‘profit’</a:t>
            </a:r>
          </a:p>
        </p:txBody>
      </p:sp>
      <p:sp>
        <p:nvSpPr>
          <p:cNvPr id="16" name="TextBox 15">
            <a:extLst>
              <a:ext uri="{FF2B5EF4-FFF2-40B4-BE49-F238E27FC236}">
                <a16:creationId xmlns:a16="http://schemas.microsoft.com/office/drawing/2014/main" id="{947D1486-A1C6-47A0-BB22-70502A6FBB1C}"/>
              </a:ext>
            </a:extLst>
          </p:cNvPr>
          <p:cNvSpPr txBox="1"/>
          <p:nvPr/>
        </p:nvSpPr>
        <p:spPr>
          <a:xfrm>
            <a:off x="7719511" y="1740842"/>
            <a:ext cx="1297150"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2020 $1.8 MM ‘loss’</a:t>
            </a:r>
          </a:p>
        </p:txBody>
      </p:sp>
      <p:sp>
        <p:nvSpPr>
          <p:cNvPr id="17" name="TextBox 16">
            <a:extLst>
              <a:ext uri="{FF2B5EF4-FFF2-40B4-BE49-F238E27FC236}">
                <a16:creationId xmlns:a16="http://schemas.microsoft.com/office/drawing/2014/main" id="{F4EFD867-ABF5-4133-B24C-9D31CC90F60B}"/>
              </a:ext>
            </a:extLst>
          </p:cNvPr>
          <p:cNvSpPr txBox="1"/>
          <p:nvPr/>
        </p:nvSpPr>
        <p:spPr>
          <a:xfrm>
            <a:off x="7010851" y="2380922"/>
            <a:ext cx="1727384" cy="415498"/>
          </a:xfrm>
          <a:prstGeom prst="rect">
            <a:avLst/>
          </a:prstGeom>
          <a:noFill/>
        </p:spPr>
        <p:txBody>
          <a:bodyPr wrap="square" rtlCol="0">
            <a:spAutoFit/>
          </a:bodyPr>
          <a:lstStyle/>
          <a:p>
            <a:pPr defTabSz="685800"/>
            <a:r>
              <a:rPr lang="en-US" sz="1050" dirty="0">
                <a:solidFill>
                  <a:srgbClr val="FF0000"/>
                </a:solidFill>
                <a:latin typeface="Calibri" panose="020F0502020204030204"/>
              </a:rPr>
              <a:t>$0.74 MM loss over three yrs</a:t>
            </a:r>
          </a:p>
        </p:txBody>
      </p:sp>
      <p:sp>
        <p:nvSpPr>
          <p:cNvPr id="18" name="TextBox 17">
            <a:extLst>
              <a:ext uri="{FF2B5EF4-FFF2-40B4-BE49-F238E27FC236}">
                <a16:creationId xmlns:a16="http://schemas.microsoft.com/office/drawing/2014/main" id="{A1E69F45-6871-47DA-9502-0E17FC36F02D}"/>
              </a:ext>
            </a:extLst>
          </p:cNvPr>
          <p:cNvSpPr txBox="1"/>
          <p:nvPr/>
        </p:nvSpPr>
        <p:spPr>
          <a:xfrm>
            <a:off x="1944091" y="4469755"/>
            <a:ext cx="2943434" cy="253916"/>
          </a:xfrm>
          <a:prstGeom prst="rect">
            <a:avLst/>
          </a:prstGeom>
          <a:solidFill>
            <a:schemeClr val="bg1">
              <a:lumMod val="95000"/>
            </a:schemeClr>
          </a:solidFill>
        </p:spPr>
        <p:txBody>
          <a:bodyPr wrap="none" rtlCol="0">
            <a:spAutoFit/>
          </a:bodyPr>
          <a:lstStyle/>
          <a:p>
            <a:pPr defTabSz="685800"/>
            <a:r>
              <a:rPr lang="en-US" sz="1050" dirty="0">
                <a:solidFill>
                  <a:srgbClr val="FF0000"/>
                </a:solidFill>
                <a:latin typeface="Calibri" panose="020F0502020204030204"/>
              </a:rPr>
              <a:t>IT: $700K cut, continuing $600-700K annual deficit</a:t>
            </a:r>
          </a:p>
        </p:txBody>
      </p:sp>
      <p:sp>
        <p:nvSpPr>
          <p:cNvPr id="19" name="Rectangle 18">
            <a:extLst>
              <a:ext uri="{FF2B5EF4-FFF2-40B4-BE49-F238E27FC236}">
                <a16:creationId xmlns:a16="http://schemas.microsoft.com/office/drawing/2014/main" id="{CE02E262-969F-4AA8-8AF3-74A0766792AF}"/>
              </a:ext>
            </a:extLst>
          </p:cNvPr>
          <p:cNvSpPr/>
          <p:nvPr/>
        </p:nvSpPr>
        <p:spPr>
          <a:xfrm>
            <a:off x="1205865" y="3319166"/>
            <a:ext cx="251460" cy="136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Rectangle 19">
            <a:extLst>
              <a:ext uri="{FF2B5EF4-FFF2-40B4-BE49-F238E27FC236}">
                <a16:creationId xmlns:a16="http://schemas.microsoft.com/office/drawing/2014/main" id="{26CACA43-C414-477E-ABBA-4CC56ED954B0}"/>
              </a:ext>
            </a:extLst>
          </p:cNvPr>
          <p:cNvSpPr/>
          <p:nvPr/>
        </p:nvSpPr>
        <p:spPr>
          <a:xfrm>
            <a:off x="1204092" y="3551398"/>
            <a:ext cx="251460" cy="136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 name="Rectangle 20">
            <a:extLst>
              <a:ext uri="{FF2B5EF4-FFF2-40B4-BE49-F238E27FC236}">
                <a16:creationId xmlns:a16="http://schemas.microsoft.com/office/drawing/2014/main" id="{FD680822-DDF0-420E-8EC7-82EE2269429E}"/>
              </a:ext>
            </a:extLst>
          </p:cNvPr>
          <p:cNvSpPr/>
          <p:nvPr/>
        </p:nvSpPr>
        <p:spPr>
          <a:xfrm>
            <a:off x="1204092" y="3788586"/>
            <a:ext cx="251460" cy="136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 name="Rectangle 21">
            <a:extLst>
              <a:ext uri="{FF2B5EF4-FFF2-40B4-BE49-F238E27FC236}">
                <a16:creationId xmlns:a16="http://schemas.microsoft.com/office/drawing/2014/main" id="{EE2E814F-5D66-4F27-8C32-3EF2A6480B05}"/>
              </a:ext>
            </a:extLst>
          </p:cNvPr>
          <p:cNvSpPr/>
          <p:nvPr/>
        </p:nvSpPr>
        <p:spPr>
          <a:xfrm>
            <a:off x="1204092" y="4248381"/>
            <a:ext cx="251460" cy="136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Rectangle 22">
            <a:extLst>
              <a:ext uri="{FF2B5EF4-FFF2-40B4-BE49-F238E27FC236}">
                <a16:creationId xmlns:a16="http://schemas.microsoft.com/office/drawing/2014/main" id="{FAB8BA05-800E-428C-8FD8-C33EE2DE1E4F}"/>
              </a:ext>
            </a:extLst>
          </p:cNvPr>
          <p:cNvSpPr/>
          <p:nvPr/>
        </p:nvSpPr>
        <p:spPr>
          <a:xfrm>
            <a:off x="1196645" y="4708176"/>
            <a:ext cx="251460" cy="136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 name="Rectangle 23">
            <a:extLst>
              <a:ext uri="{FF2B5EF4-FFF2-40B4-BE49-F238E27FC236}">
                <a16:creationId xmlns:a16="http://schemas.microsoft.com/office/drawing/2014/main" id="{04A5B960-01DB-44DA-9835-3CF503625253}"/>
              </a:ext>
            </a:extLst>
          </p:cNvPr>
          <p:cNvSpPr/>
          <p:nvPr/>
        </p:nvSpPr>
        <p:spPr>
          <a:xfrm>
            <a:off x="1206104" y="4945365"/>
            <a:ext cx="251460" cy="136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Rectangle 25">
            <a:extLst>
              <a:ext uri="{FF2B5EF4-FFF2-40B4-BE49-F238E27FC236}">
                <a16:creationId xmlns:a16="http://schemas.microsoft.com/office/drawing/2014/main" id="{AC4408DB-5FCA-467E-BAC9-5A777AD6B999}"/>
              </a:ext>
            </a:extLst>
          </p:cNvPr>
          <p:cNvSpPr/>
          <p:nvPr/>
        </p:nvSpPr>
        <p:spPr>
          <a:xfrm>
            <a:off x="1205471" y="2163573"/>
            <a:ext cx="251460" cy="136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 name="TextBox 24">
            <a:extLst>
              <a:ext uri="{FF2B5EF4-FFF2-40B4-BE49-F238E27FC236}">
                <a16:creationId xmlns:a16="http://schemas.microsoft.com/office/drawing/2014/main" id="{54BC1A70-45BF-4B66-80AC-FF4E3F5CFD24}"/>
              </a:ext>
            </a:extLst>
          </p:cNvPr>
          <p:cNvSpPr txBox="1"/>
          <p:nvPr/>
        </p:nvSpPr>
        <p:spPr>
          <a:xfrm>
            <a:off x="6787563" y="2860366"/>
            <a:ext cx="2193131" cy="2377574"/>
          </a:xfrm>
          <a:prstGeom prst="rect">
            <a:avLst/>
          </a:prstGeom>
          <a:solidFill>
            <a:schemeClr val="bg1">
              <a:lumMod val="95000"/>
            </a:schemeClr>
          </a:solidFill>
        </p:spPr>
        <p:txBody>
          <a:bodyPr wrap="square" rtlCol="0">
            <a:spAutoFit/>
          </a:bodyPr>
          <a:lstStyle/>
          <a:p>
            <a:pPr defTabSz="685800"/>
            <a:r>
              <a:rPr lang="en-US" sz="1350" dirty="0">
                <a:solidFill>
                  <a:prstClr val="black"/>
                </a:solidFill>
                <a:latin typeface="Calibri" panose="020F0502020204030204"/>
              </a:rPr>
              <a:t>Provost had funds from Global (FY18) and IA (FY19), FY19:  </a:t>
            </a:r>
          </a:p>
          <a:p>
            <a:pPr marL="84535" indent="-84535" defTabSz="685800"/>
            <a:r>
              <a:rPr lang="en-US" sz="1350" dirty="0">
                <a:solidFill>
                  <a:prstClr val="black"/>
                </a:solidFill>
                <a:latin typeface="Calibri" panose="020F0502020204030204"/>
              </a:rPr>
              <a:t>	$2 MM for classroom project, $2 MM for Schrenk, $600K Vivarium, $677K Supplementary Core Instruction, $350K admissions</a:t>
            </a:r>
          </a:p>
          <a:p>
            <a:pPr defTabSz="685800"/>
            <a:r>
              <a:rPr lang="en-US" sz="1350" dirty="0">
                <a:solidFill>
                  <a:prstClr val="black"/>
                </a:solidFill>
                <a:latin typeface="Calibri" panose="020F0502020204030204"/>
              </a:rPr>
              <a:t>FY20:</a:t>
            </a:r>
          </a:p>
          <a:p>
            <a:pPr marL="84535" indent="-84535" defTabSz="685800"/>
            <a:r>
              <a:rPr lang="en-US" sz="1350" dirty="0">
                <a:solidFill>
                  <a:prstClr val="black"/>
                </a:solidFill>
                <a:latin typeface="Calibri" panose="020F0502020204030204"/>
              </a:rPr>
              <a:t>	VSP $3 MM</a:t>
            </a:r>
          </a:p>
        </p:txBody>
      </p:sp>
      <p:sp>
        <p:nvSpPr>
          <p:cNvPr id="27" name="TextBox 26">
            <a:extLst>
              <a:ext uri="{FF2B5EF4-FFF2-40B4-BE49-F238E27FC236}">
                <a16:creationId xmlns:a16="http://schemas.microsoft.com/office/drawing/2014/main" id="{5CE33756-E265-41D3-B46F-0F1A83D0306C}"/>
              </a:ext>
            </a:extLst>
          </p:cNvPr>
          <p:cNvSpPr txBox="1"/>
          <p:nvPr/>
        </p:nvSpPr>
        <p:spPr>
          <a:xfrm>
            <a:off x="2810423" y="3799950"/>
            <a:ext cx="2299458" cy="1546577"/>
          </a:xfrm>
          <a:prstGeom prst="rect">
            <a:avLst/>
          </a:prstGeom>
          <a:solidFill>
            <a:schemeClr val="bg1">
              <a:lumMod val="95000"/>
            </a:schemeClr>
          </a:solidFill>
        </p:spPr>
        <p:txBody>
          <a:bodyPr wrap="square" rtlCol="0">
            <a:spAutoFit/>
          </a:bodyPr>
          <a:lstStyle/>
          <a:p>
            <a:pPr defTabSz="685800"/>
            <a:r>
              <a:rPr lang="en-US" sz="1350" dirty="0">
                <a:solidFill>
                  <a:prstClr val="black"/>
                </a:solidFill>
                <a:latin typeface="Calibri" panose="020F0502020204030204"/>
              </a:rPr>
              <a:t>$1.5 MM </a:t>
            </a:r>
            <a:r>
              <a:rPr lang="en-US" sz="1350" dirty="0" err="1">
                <a:solidFill>
                  <a:prstClr val="black"/>
                </a:solidFill>
                <a:latin typeface="Calibri" panose="020F0502020204030204"/>
              </a:rPr>
              <a:t>req’d</a:t>
            </a:r>
            <a:r>
              <a:rPr lang="en-US" sz="1350" dirty="0">
                <a:solidFill>
                  <a:prstClr val="black"/>
                </a:solidFill>
                <a:latin typeface="Calibri" panose="020F0502020204030204"/>
              </a:rPr>
              <a:t> match for Tier 1 funds from System, for capital equipment</a:t>
            </a:r>
          </a:p>
          <a:p>
            <a:pPr defTabSz="685800"/>
            <a:r>
              <a:rPr lang="en-US" sz="1350" dirty="0">
                <a:solidFill>
                  <a:prstClr val="black"/>
                </a:solidFill>
                <a:latin typeface="Calibri" panose="020F0502020204030204"/>
              </a:rPr>
              <a:t>$400 K is higher compensation in DEI (but not any longer), marketing costs for sesquicentennial</a:t>
            </a:r>
          </a:p>
        </p:txBody>
      </p:sp>
      <p:cxnSp>
        <p:nvCxnSpPr>
          <p:cNvPr id="4" name="Straight Arrow Connector 3">
            <a:extLst>
              <a:ext uri="{FF2B5EF4-FFF2-40B4-BE49-F238E27FC236}">
                <a16:creationId xmlns:a16="http://schemas.microsoft.com/office/drawing/2014/main" id="{D75DB4CB-30DA-449D-8D0C-978C7AFCBE54}"/>
              </a:ext>
            </a:extLst>
          </p:cNvPr>
          <p:cNvCxnSpPr/>
          <p:nvPr/>
        </p:nvCxnSpPr>
        <p:spPr>
          <a:xfrm flipH="1" flipV="1">
            <a:off x="6538736" y="2748925"/>
            <a:ext cx="279405" cy="1760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E26BDDE-64A3-4794-8F8E-7DD855D9AAC4}"/>
              </a:ext>
            </a:extLst>
          </p:cNvPr>
          <p:cNvCxnSpPr>
            <a:cxnSpLocks/>
          </p:cNvCxnSpPr>
          <p:nvPr/>
        </p:nvCxnSpPr>
        <p:spPr>
          <a:xfrm flipH="1">
            <a:off x="2676499" y="5124589"/>
            <a:ext cx="136667" cy="3010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798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E. Information Technology</a:t>
            </a:r>
          </a:p>
          <a:p>
            <a:pPr marL="0" indent="0" defTabSz="685800">
              <a:buNone/>
            </a:pPr>
            <a:r>
              <a:rPr lang="en-US" sz="3600" dirty="0">
                <a:solidFill>
                  <a:srgbClr val="003B49"/>
                </a:solidFill>
                <a:latin typeface="Orgon Slab" panose="02000503000000020004" pitchFamily="50" charset="0"/>
              </a:rPr>
              <a:t>	J. Singler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202767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3851"/>
            <a:ext cx="8534400" cy="5014332"/>
          </a:xfrm>
        </p:spPr>
        <p:txBody>
          <a:bodyPr/>
          <a:lstStyle/>
          <a:p>
            <a:r>
              <a:rPr lang="en-US" dirty="0"/>
              <a:t>Faculty senate referral to the ITCC:</a:t>
            </a:r>
          </a:p>
          <a:p>
            <a:pPr lvl="1"/>
            <a:r>
              <a:rPr lang="en-US" dirty="0"/>
              <a:t>Would the ITCC advise IT on the future of greenscreen production classrooms?</a:t>
            </a:r>
          </a:p>
          <a:p>
            <a:pPr lvl="1"/>
            <a:r>
              <a:rPr lang="en-US" dirty="0"/>
              <a:t>The ITCC formed an ad hoc committee:</a:t>
            </a:r>
          </a:p>
          <a:p>
            <a:pPr lvl="2"/>
            <a:r>
              <a:rPr lang="en-US" dirty="0"/>
              <a:t>Andreas Eckert, chair (vice chair ITCC, Geosciences and Geological and Petroleum Engineering)</a:t>
            </a:r>
          </a:p>
          <a:p>
            <a:pPr lvl="2"/>
            <a:r>
              <a:rPr lang="en-US" dirty="0"/>
              <a:t>Caprice Moore (Global Learning)</a:t>
            </a:r>
          </a:p>
          <a:p>
            <a:pPr lvl="2"/>
            <a:r>
              <a:rPr lang="en-US" dirty="0"/>
              <a:t>Jeff Jennings (CAFE)</a:t>
            </a:r>
          </a:p>
          <a:p>
            <a:pPr lvl="2"/>
            <a:r>
              <a:rPr lang="en-US" dirty="0"/>
              <a:t>Levi Hudson (IT)</a:t>
            </a:r>
          </a:p>
          <a:p>
            <a:pPr lvl="2"/>
            <a:r>
              <a:rPr lang="en-US" dirty="0"/>
              <a:t>David Wright (English and Technical Communication)</a:t>
            </a:r>
          </a:p>
          <a:p>
            <a:pPr lvl="2"/>
            <a:r>
              <a:rPr lang="en-US" dirty="0"/>
              <a:t>Maciej Zawodniok (Electrical and Computer Engineering)</a:t>
            </a:r>
          </a:p>
          <a:p>
            <a:pPr lvl="2"/>
            <a:endParaRPr lang="en-US" dirty="0"/>
          </a:p>
        </p:txBody>
      </p:sp>
      <p:sp>
        <p:nvSpPr>
          <p:cNvPr id="2" name="Slide Number Placeholder 1"/>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3AA5AF-70F0-44A6-A0EE-CC80399C096D}"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155968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3851"/>
            <a:ext cx="8534400" cy="5014332"/>
          </a:xfrm>
        </p:spPr>
        <p:txBody>
          <a:bodyPr/>
          <a:lstStyle/>
          <a:p>
            <a:r>
              <a:rPr lang="en-US" dirty="0"/>
              <a:t>Information items:</a:t>
            </a:r>
          </a:p>
          <a:p>
            <a:pPr lvl="1"/>
            <a:r>
              <a:rPr lang="en-US" dirty="0"/>
              <a:t>The ITCC received a brief summary of submissions to the new IT-concern email and the responses from IT</a:t>
            </a:r>
          </a:p>
          <a:p>
            <a:pPr lvl="1"/>
            <a:r>
              <a:rPr lang="en-US" dirty="0"/>
              <a:t>We discussed IT methods to communicate to S&amp;T, and the new IT blog </a:t>
            </a:r>
            <a:r>
              <a:rPr lang="en-US" dirty="0">
                <a:hlinkClick r:id="rId2"/>
              </a:rPr>
              <a:t>https://itcomms.mst.edu/</a:t>
            </a:r>
            <a:endParaRPr lang="en-US" dirty="0"/>
          </a:p>
          <a:p>
            <a:pPr lvl="2"/>
            <a:r>
              <a:rPr lang="en-US" dirty="0"/>
              <a:t>Discussions will continue</a:t>
            </a:r>
          </a:p>
          <a:p>
            <a:pPr lvl="1"/>
            <a:r>
              <a:rPr lang="en-US" dirty="0"/>
              <a:t>IT still having trouble retaining and hiring staff</a:t>
            </a:r>
          </a:p>
          <a:p>
            <a:pPr lvl="2"/>
            <a:r>
              <a:rPr lang="en-US" dirty="0"/>
              <a:t>IT may be short-handed – this may cause service delays</a:t>
            </a:r>
          </a:p>
          <a:p>
            <a:pPr lvl="2"/>
            <a:r>
              <a:rPr lang="en-US" dirty="0"/>
              <a:t>IT has trouble offering competitive salaries (budget cuts)</a:t>
            </a:r>
          </a:p>
          <a:p>
            <a:pPr lvl="1"/>
            <a:r>
              <a:rPr lang="en-US" dirty="0"/>
              <a:t>More changes </a:t>
            </a:r>
            <a:r>
              <a:rPr lang="en-US"/>
              <a:t>coming…</a:t>
            </a:r>
            <a:endParaRPr lang="en-US" dirty="0"/>
          </a:p>
          <a:p>
            <a:endParaRPr lang="en-US" dirty="0"/>
          </a:p>
        </p:txBody>
      </p:sp>
      <p:sp>
        <p:nvSpPr>
          <p:cNvPr id="2" name="Slide Number Placeholder 1"/>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3AA5AF-70F0-44A6-A0EE-CC80399C096D}"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857346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680566-4FD7-47A7-8A6C-3242F0343C69}"/>
              </a:ext>
            </a:extLst>
          </p:cNvPr>
          <p:cNvSpPr>
            <a:spLocks noGrp="1"/>
          </p:cNvSpPr>
          <p:nvPr>
            <p:ph type="body" sz="quarter" idx="11"/>
          </p:nvPr>
        </p:nvSpPr>
        <p:spPr/>
        <p:txBody>
          <a:bodyPr/>
          <a:lstStyle/>
          <a:p>
            <a:r>
              <a:rPr lang="en-US" dirty="0"/>
              <a:t>Mark Bookout to reassume leadership of S&amp;T RSS and assume MU Research IT team</a:t>
            </a:r>
          </a:p>
          <a:p>
            <a:pPr lvl="1"/>
            <a:r>
              <a:rPr lang="en-US" dirty="0"/>
              <a:t>Reduce or eliminate duplicative investments</a:t>
            </a:r>
          </a:p>
          <a:p>
            <a:pPr lvl="1"/>
            <a:r>
              <a:rPr lang="en-US" dirty="0"/>
              <a:t>Hire for needed talent v. duplicate talent</a:t>
            </a:r>
          </a:p>
          <a:p>
            <a:pPr lvl="1"/>
            <a:r>
              <a:rPr lang="en-US" dirty="0"/>
              <a:t>Invest in expertise and focus on retention</a:t>
            </a:r>
          </a:p>
          <a:p>
            <a:pPr lvl="1"/>
            <a:endParaRPr lang="en-US" dirty="0"/>
          </a:p>
        </p:txBody>
      </p:sp>
      <p:sp>
        <p:nvSpPr>
          <p:cNvPr id="3" name="Text Placeholder 2">
            <a:extLst>
              <a:ext uri="{FF2B5EF4-FFF2-40B4-BE49-F238E27FC236}">
                <a16:creationId xmlns:a16="http://schemas.microsoft.com/office/drawing/2014/main" id="{DD720FE0-F7D1-4831-A0F6-75DA9E96F844}"/>
              </a:ext>
            </a:extLst>
          </p:cNvPr>
          <p:cNvSpPr>
            <a:spLocks noGrp="1"/>
          </p:cNvSpPr>
          <p:nvPr>
            <p:ph type="body" sz="quarter" idx="12"/>
          </p:nvPr>
        </p:nvSpPr>
        <p:spPr/>
        <p:txBody>
          <a:bodyPr/>
          <a:lstStyle/>
          <a:p>
            <a:r>
              <a:rPr lang="en-US" dirty="0"/>
              <a:t>Research leadership</a:t>
            </a:r>
          </a:p>
        </p:txBody>
      </p:sp>
      <p:sp>
        <p:nvSpPr>
          <p:cNvPr id="4" name="Text Placeholder 3">
            <a:extLst>
              <a:ext uri="{FF2B5EF4-FFF2-40B4-BE49-F238E27FC236}">
                <a16:creationId xmlns:a16="http://schemas.microsoft.com/office/drawing/2014/main" id="{670AD302-5E4E-449D-B1EC-CAC9F4E9C4FC}"/>
              </a:ext>
            </a:extLst>
          </p:cNvPr>
          <p:cNvSpPr>
            <a:spLocks noGrp="1"/>
          </p:cNvSpPr>
          <p:nvPr>
            <p:ph type="body" sz="quarter" idx="13"/>
          </p:nvPr>
        </p:nvSpPr>
        <p:spPr/>
        <p:txBody>
          <a:bodyPr/>
          <a:lstStyle/>
          <a:p>
            <a:r>
              <a:rPr lang="en-US" dirty="0"/>
              <a:t>IT Research and Leadership Update</a:t>
            </a:r>
          </a:p>
        </p:txBody>
      </p:sp>
    </p:spTree>
    <p:extLst>
      <p:ext uri="{BB962C8B-B14F-4D97-AF65-F5344CB8AC3E}">
        <p14:creationId xmlns:p14="http://schemas.microsoft.com/office/powerpoint/2010/main" val="1152704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BF2191-F805-4CEB-B618-0C5BAC96CDFC}"/>
              </a:ext>
            </a:extLst>
          </p:cNvPr>
          <p:cNvSpPr>
            <a:spLocks noGrp="1"/>
          </p:cNvSpPr>
          <p:nvPr>
            <p:ph type="body" sz="quarter" idx="11"/>
          </p:nvPr>
        </p:nvSpPr>
        <p:spPr/>
        <p:txBody>
          <a:bodyPr/>
          <a:lstStyle/>
          <a:p>
            <a:r>
              <a:rPr lang="en-US" dirty="0"/>
              <a:t>Permanent CIO to arrive ~ 7/1/21 or sooner</a:t>
            </a:r>
          </a:p>
          <a:p>
            <a:r>
              <a:rPr lang="en-US" dirty="0"/>
              <a:t>Interim CIO – Brandon Hough</a:t>
            </a:r>
          </a:p>
          <a:p>
            <a:r>
              <a:rPr lang="en-US" dirty="0"/>
              <a:t>Interim Associate CIO – Mark Bookout</a:t>
            </a:r>
          </a:p>
        </p:txBody>
      </p:sp>
      <p:sp>
        <p:nvSpPr>
          <p:cNvPr id="3" name="Text Placeholder 2">
            <a:extLst>
              <a:ext uri="{FF2B5EF4-FFF2-40B4-BE49-F238E27FC236}">
                <a16:creationId xmlns:a16="http://schemas.microsoft.com/office/drawing/2014/main" id="{DCBFA4DC-5985-4610-9344-0358DA8537A7}"/>
              </a:ext>
            </a:extLst>
          </p:cNvPr>
          <p:cNvSpPr>
            <a:spLocks noGrp="1"/>
          </p:cNvSpPr>
          <p:nvPr>
            <p:ph type="body" sz="quarter" idx="12"/>
          </p:nvPr>
        </p:nvSpPr>
        <p:spPr/>
        <p:txBody>
          <a:bodyPr/>
          <a:lstStyle/>
          <a:p>
            <a:r>
              <a:rPr lang="en-US" dirty="0"/>
              <a:t>CIO</a:t>
            </a:r>
          </a:p>
        </p:txBody>
      </p:sp>
      <p:sp>
        <p:nvSpPr>
          <p:cNvPr id="4" name="Text Placeholder 3">
            <a:extLst>
              <a:ext uri="{FF2B5EF4-FFF2-40B4-BE49-F238E27FC236}">
                <a16:creationId xmlns:a16="http://schemas.microsoft.com/office/drawing/2014/main" id="{5E69ACA9-5D79-4ACF-9751-19AD66AABC91}"/>
              </a:ext>
            </a:extLst>
          </p:cNvPr>
          <p:cNvSpPr>
            <a:spLocks noGrp="1"/>
          </p:cNvSpPr>
          <p:nvPr>
            <p:ph type="body" sz="quarter" idx="13"/>
          </p:nvPr>
        </p:nvSpPr>
        <p:spPr/>
        <p:txBody>
          <a:bodyPr/>
          <a:lstStyle/>
          <a:p>
            <a:r>
              <a:rPr lang="en-US" dirty="0"/>
              <a:t>IT Leadership &amp; Research Update</a:t>
            </a:r>
          </a:p>
        </p:txBody>
      </p:sp>
    </p:spTree>
    <p:extLst>
      <p:ext uri="{BB962C8B-B14F-4D97-AF65-F5344CB8AC3E}">
        <p14:creationId xmlns:p14="http://schemas.microsoft.com/office/powerpoint/2010/main" val="2013263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55170" y="2921970"/>
            <a:ext cx="7695041" cy="4202582"/>
          </a:xfrm>
        </p:spPr>
        <p:txBody>
          <a:bodyPr/>
          <a:lstStyle/>
          <a:p>
            <a:pPr marL="857250" indent="-857250" defTabSz="914400">
              <a:buAutoNum type="romanUcPeriod" startAt="8"/>
            </a:pPr>
            <a:r>
              <a:rPr lang="en-US" sz="3600" dirty="0">
                <a:latin typeface="Orgon Slab" panose="02000503000000020004" pitchFamily="50" charset="0"/>
              </a:rPr>
              <a:t>  New Business </a:t>
            </a:r>
          </a:p>
          <a:p>
            <a:pPr marL="857250" indent="-857250" defTabSz="914400">
              <a:buAutoNum type="romanUcPeriod" startAt="8"/>
            </a:pPr>
            <a:endParaRPr lang="en-US" sz="3600" b="1" dirty="0">
              <a:solidFill>
                <a:srgbClr val="003B49"/>
              </a:solidFill>
              <a:latin typeface="Orgon Slab" panose="02000503000000020004" pitchFamily="50" charset="0"/>
            </a:endParaRPr>
          </a:p>
          <a:p>
            <a:pPr marL="0" indent="0" defTabSz="914400">
              <a:buNone/>
            </a:pPr>
            <a:endParaRPr lang="en-US" sz="3600" b="1" dirty="0">
              <a:solidFill>
                <a:srgbClr val="003B49"/>
              </a:solidFill>
            </a:endParaRPr>
          </a:p>
        </p:txBody>
      </p:sp>
      <p:sp>
        <p:nvSpPr>
          <p:cNvPr id="4" name="Text Placeholder 3"/>
          <p:cNvSpPr>
            <a:spLocks noGrp="1"/>
          </p:cNvSpPr>
          <p:nvPr>
            <p:ph type="body" sz="quarter" idx="12"/>
          </p:nvPr>
        </p:nvSpPr>
        <p:spPr>
          <a:xfrm>
            <a:off x="555170" y="1790003"/>
            <a:ext cx="7695042" cy="473672"/>
          </a:xfrm>
        </p:spPr>
        <p:txBody>
          <a:bodyPr>
            <a:noAutofit/>
          </a:bodyPr>
          <a:lstStyle/>
          <a:p>
            <a:r>
              <a:rPr lang="en-US" sz="3600" dirty="0"/>
              <a:t>Agenda</a:t>
            </a:r>
          </a:p>
        </p:txBody>
      </p:sp>
    </p:spTree>
    <p:extLst>
      <p:ext uri="{BB962C8B-B14F-4D97-AF65-F5344CB8AC3E}">
        <p14:creationId xmlns:p14="http://schemas.microsoft.com/office/powerpoint/2010/main" val="4202580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604973"/>
            <a:ext cx="7781052" cy="2116317"/>
          </a:xfrm>
        </p:spPr>
        <p:txBody>
          <a:bodyPr/>
          <a:lstStyle/>
          <a:p>
            <a:pPr marL="0" indent="0">
              <a:buNone/>
              <a:tabLst>
                <a:tab pos="914400" algn="l"/>
              </a:tabLst>
            </a:pPr>
            <a:r>
              <a:rPr lang="en-US" sz="3600" b="1" dirty="0">
                <a:latin typeface="Orgon Slab Light" panose="02000503000000020004" pitchFamily="50" charset="0"/>
              </a:rPr>
              <a:t>IX. 	Adjourn</a:t>
            </a:r>
          </a:p>
          <a:p>
            <a:endParaRPr lang="en-US" sz="3600" b="1" dirty="0">
              <a:solidFill>
                <a:srgbClr val="003B49"/>
              </a:solidFill>
              <a:latin typeface="Orgon Slab Light" panose="02000503000000020004" pitchFamily="50" charset="0"/>
            </a:endParaRPr>
          </a:p>
          <a:p>
            <a:pPr marL="514350" indent="-514350">
              <a:buAutoNum type="romanUcPeriod" startAt="5"/>
            </a:pPr>
            <a:endParaRPr lang="en-US" sz="3600" b="1" dirty="0">
              <a:solidFill>
                <a:srgbClr val="003B49"/>
              </a:solidFill>
              <a:latin typeface="Orgon Slab ExtraLight" panose="02000503000000020004" pitchFamily="50" charset="0"/>
            </a:endParaRPr>
          </a:p>
          <a:p>
            <a:endParaRPr lang="en-US" sz="3600" dirty="0"/>
          </a:p>
        </p:txBody>
      </p:sp>
      <p:sp>
        <p:nvSpPr>
          <p:cNvPr id="4" name="Text Placeholder 3"/>
          <p:cNvSpPr>
            <a:spLocks noGrp="1"/>
          </p:cNvSpPr>
          <p:nvPr>
            <p:ph type="body" sz="quarter" idx="12"/>
          </p:nvPr>
        </p:nvSpPr>
        <p:spPr>
          <a:xfrm>
            <a:off x="914400" y="1790003"/>
            <a:ext cx="7781052" cy="696720"/>
          </a:xfrm>
        </p:spPr>
        <p:txBody>
          <a:bodyPr/>
          <a:lstStyle/>
          <a:p>
            <a:r>
              <a:rPr lang="en-US" sz="3600" dirty="0">
                <a:latin typeface="Orgon Slab" panose="02000503000000020004" pitchFamily="50" charset="0"/>
              </a:rPr>
              <a:t>Agenda</a:t>
            </a:r>
          </a:p>
        </p:txBody>
      </p:sp>
      <p:sp>
        <p:nvSpPr>
          <p:cNvPr id="5" name="TextBox 4"/>
          <p:cNvSpPr txBox="1"/>
          <p:nvPr/>
        </p:nvSpPr>
        <p:spPr>
          <a:xfrm>
            <a:off x="8369559" y="6311387"/>
            <a:ext cx="437860" cy="276999"/>
          </a:xfrm>
          <a:prstGeom prst="rect">
            <a:avLst/>
          </a:prstGeom>
          <a:noFill/>
        </p:spPr>
        <p:txBody>
          <a:bodyPr wrap="square" rtlCol="0">
            <a:spAutoFit/>
          </a:bodyPr>
          <a:lstStyle>
            <a:defPPr>
              <a:defRPr lang="en-US"/>
            </a:defPPr>
            <a:lvl1pPr>
              <a:defRPr sz="1200">
                <a:solidFill>
                  <a:srgbClr val="003B49"/>
                </a:solidFill>
              </a:defRPr>
            </a:lvl1pPr>
          </a:lstStyle>
          <a:p>
            <a:fld id="{477D04EB-D600-4A5B-9F34-2ADF860BB5CA}" type="slidenum">
              <a:rPr lang="en-US">
                <a:solidFill>
                  <a:schemeClr val="tx1">
                    <a:tint val="75000"/>
                  </a:schemeClr>
                </a:solidFill>
              </a:rPr>
              <a:pPr/>
              <a:t>57</a:t>
            </a:fld>
            <a:endParaRPr lang="en-US" dirty="0">
              <a:solidFill>
                <a:schemeClr val="tx1">
                  <a:tint val="75000"/>
                </a:schemeClr>
              </a:solidFill>
            </a:endParaRPr>
          </a:p>
        </p:txBody>
      </p:sp>
    </p:spTree>
    <p:extLst>
      <p:ext uri="{BB962C8B-B14F-4D97-AF65-F5344CB8AC3E}">
        <p14:creationId xmlns:p14="http://schemas.microsoft.com/office/powerpoint/2010/main" val="291115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23212" y="2613917"/>
            <a:ext cx="8557502" cy="4244083"/>
          </a:xfrm>
        </p:spPr>
        <p:txBody>
          <a:bodyPr/>
          <a:lstStyle/>
          <a:p>
            <a:pPr marL="400050" lvl="1" indent="0" defTabSz="857250">
              <a:buNone/>
            </a:pPr>
            <a:endParaRPr lang="en-US" sz="2800" dirty="0">
              <a:solidFill>
                <a:srgbClr val="003B49"/>
              </a:solidFill>
              <a:latin typeface="Orgon Slab" panose="02000503000000020004" pitchFamily="50" charset="0"/>
            </a:endParaRP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423212" y="2211692"/>
            <a:ext cx="8184662" cy="4646308"/>
          </a:xfrm>
        </p:spPr>
        <p:txBody>
          <a:bodyPr>
            <a:noAutofit/>
          </a:bodyPr>
          <a:lstStyle/>
          <a:p>
            <a:r>
              <a:rPr lang="en-US" sz="3600" dirty="0">
                <a:latin typeface="Orgon Slab" panose="02000503000000020004" pitchFamily="50" charset="0"/>
              </a:rPr>
              <a:t>Staff Success Center</a:t>
            </a:r>
          </a:p>
          <a:p>
            <a:r>
              <a:rPr lang="en-US" u="sng" dirty="0">
                <a:hlinkClick r:id="rId2"/>
              </a:rPr>
              <a:t>https://staffcouncil.mst.edu/staffsuccesscenter/</a:t>
            </a:r>
            <a:endParaRPr lang="en-US" sz="3600" dirty="0">
              <a:latin typeface="Orgon Slab" panose="02000503000000020004" pitchFamily="50" charset="0"/>
            </a:endParaRPr>
          </a:p>
          <a:p>
            <a:endParaRPr lang="en-US" sz="3600" u="sng" dirty="0">
              <a:latin typeface="Orgon Slab" panose="02000503000000020004" pitchFamily="50" charset="0"/>
            </a:endParaRPr>
          </a:p>
          <a:p>
            <a:r>
              <a:rPr lang="en-US" sz="3600" dirty="0">
                <a:latin typeface="Orgon Slab" panose="02000503000000020004" pitchFamily="50" charset="0"/>
              </a:rPr>
              <a:t>Spring Staff Appreciation</a:t>
            </a:r>
          </a:p>
          <a:p>
            <a:endParaRPr lang="en-US" u="sng" dirty="0"/>
          </a:p>
          <a:p>
            <a:pPr lvl="1"/>
            <a:endParaRPr lang="en-US" sz="4000" dirty="0">
              <a:latin typeface="Orgon Slab" panose="02000503000000020004" pitchFamily="50" charset="0"/>
            </a:endParaRPr>
          </a:p>
          <a:p>
            <a:endParaRPr lang="en-US" sz="3600" dirty="0">
              <a:latin typeface="Orgon Slab" panose="02000503000000020004" pitchFamily="50" charset="0"/>
            </a:endParaRPr>
          </a:p>
        </p:txBody>
      </p:sp>
    </p:spTree>
    <p:extLst>
      <p:ext uri="{BB962C8B-B14F-4D97-AF65-F5344CB8AC3E}">
        <p14:creationId xmlns:p14="http://schemas.microsoft.com/office/powerpoint/2010/main" val="32800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600" dirty="0">
                <a:latin typeface="Orgon Slab" panose="02000503000000020004" pitchFamily="50" charset="0"/>
              </a:rPr>
              <a:t>III.	Campus Reports</a:t>
            </a:r>
          </a:p>
          <a:p>
            <a:pPr marL="858838" lvl="1" indent="-858838" defTabSz="685800">
              <a:buNone/>
            </a:pPr>
            <a:r>
              <a:rPr lang="en-US" sz="3600" dirty="0">
                <a:solidFill>
                  <a:srgbClr val="003B49"/>
                </a:solidFill>
                <a:latin typeface="Orgon Slab" panose="02000503000000020004" pitchFamily="50" charset="0"/>
              </a:rPr>
              <a:t>	B.	Student Council</a:t>
            </a:r>
          </a:p>
          <a:p>
            <a:pPr marL="858838" lvl="1" indent="-858838" defTabSz="685800">
              <a:buNone/>
            </a:pPr>
            <a:r>
              <a:rPr lang="en-US" sz="3600" dirty="0">
                <a:solidFill>
                  <a:srgbClr val="003B49"/>
                </a:solidFill>
                <a:latin typeface="Orgon Slab" panose="02000503000000020004" pitchFamily="50" charset="0"/>
              </a:rPr>
              <a:t>		L. Hierlmeier</a:t>
            </a:r>
          </a:p>
          <a:p>
            <a:pPr marL="858838" lvl="1" indent="-858838" defTabSz="685800">
              <a:buNone/>
            </a:pPr>
            <a:r>
              <a:rPr lang="en-US" sz="2800" dirty="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a:latin typeface="Orgon Slab" panose="02000503000000020004" pitchFamily="50" charset="0"/>
              </a:rPr>
              <a:t>Agenda</a:t>
            </a:r>
          </a:p>
        </p:txBody>
      </p:sp>
    </p:spTree>
    <p:extLst>
      <p:ext uri="{BB962C8B-B14F-4D97-AF65-F5344CB8AC3E}">
        <p14:creationId xmlns:p14="http://schemas.microsoft.com/office/powerpoint/2010/main" val="1149175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600" dirty="0">
                <a:latin typeface="Orgon Slab" panose="02000503000000020004" pitchFamily="50" charset="0"/>
              </a:rPr>
              <a:t>III.	Campus Reports</a:t>
            </a:r>
          </a:p>
          <a:p>
            <a:pPr marL="858838" lvl="1" indent="-858838" defTabSz="685800">
              <a:buNone/>
            </a:pPr>
            <a:r>
              <a:rPr lang="en-US" sz="3600" dirty="0">
                <a:solidFill>
                  <a:srgbClr val="003B49"/>
                </a:solidFill>
                <a:latin typeface="Orgon Slab" panose="02000503000000020004" pitchFamily="50" charset="0"/>
              </a:rPr>
              <a:t>	C.	Council of Graduate Students</a:t>
            </a:r>
          </a:p>
          <a:p>
            <a:pPr marL="858838" lvl="1" indent="-858838" defTabSz="685800">
              <a:buNone/>
            </a:pPr>
            <a:r>
              <a:rPr lang="en-US" sz="3600" dirty="0">
                <a:solidFill>
                  <a:srgbClr val="003B49"/>
                </a:solidFill>
                <a:latin typeface="Orgon Slab" panose="02000503000000020004" pitchFamily="50" charset="0"/>
              </a:rPr>
              <a:t>		J. Valentin-Sivico</a:t>
            </a:r>
          </a:p>
          <a:p>
            <a:pPr marL="858838" lvl="1" indent="-858838" defTabSz="685800">
              <a:buNone/>
            </a:pPr>
            <a:r>
              <a:rPr lang="en-US" sz="2800" dirty="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a:latin typeface="Orgon Slab" panose="02000503000000020004" pitchFamily="50" charset="0"/>
              </a:rPr>
              <a:t>Agenda</a:t>
            </a:r>
          </a:p>
        </p:txBody>
      </p:sp>
    </p:spTree>
    <p:extLst>
      <p:ext uri="{BB962C8B-B14F-4D97-AF65-F5344CB8AC3E}">
        <p14:creationId xmlns:p14="http://schemas.microsoft.com/office/powerpoint/2010/main" val="219538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C52C4F-1ACF-4D59-9015-DF77C73C8902}"/>
              </a:ext>
            </a:extLst>
          </p:cNvPr>
          <p:cNvPicPr>
            <a:picLocks noChangeAspect="1"/>
          </p:cNvPicPr>
          <p:nvPr/>
        </p:nvPicPr>
        <p:blipFill>
          <a:blip r:embed="rId3">
            <a:alphaModFix/>
          </a:blip>
          <a:stretch>
            <a:fillRect/>
          </a:stretch>
        </p:blipFill>
        <p:spPr>
          <a:xfrm>
            <a:off x="7637512" y="851145"/>
            <a:ext cx="1518257" cy="1510295"/>
          </a:xfrm>
          <a:prstGeom prst="rect">
            <a:avLst/>
          </a:prstGeom>
        </p:spPr>
      </p:pic>
      <p:sp>
        <p:nvSpPr>
          <p:cNvPr id="2" name="Title 1">
            <a:extLst>
              <a:ext uri="{FF2B5EF4-FFF2-40B4-BE49-F238E27FC236}">
                <a16:creationId xmlns:a16="http://schemas.microsoft.com/office/drawing/2014/main" id="{5624F2F8-178D-48C4-82E0-8129F2EB7FAD}"/>
              </a:ext>
            </a:extLst>
          </p:cNvPr>
          <p:cNvSpPr>
            <a:spLocks noGrp="1"/>
          </p:cNvSpPr>
          <p:nvPr>
            <p:ph type="title"/>
          </p:nvPr>
        </p:nvSpPr>
        <p:spPr>
          <a:xfrm>
            <a:off x="336821" y="1087320"/>
            <a:ext cx="7406067" cy="994172"/>
          </a:xfrm>
        </p:spPr>
        <p:txBody>
          <a:bodyPr>
            <a:normAutofit fontScale="90000"/>
          </a:bodyPr>
          <a:lstStyle/>
          <a:p>
            <a:pPr marL="2407444" indent="-2407444">
              <a:spcBef>
                <a:spcPts val="750"/>
              </a:spcBef>
            </a:pPr>
            <a:r>
              <a:rPr lang="en-US" sz="2700" dirty="0">
                <a:solidFill>
                  <a:srgbClr val="509E2F"/>
                </a:solidFill>
                <a:latin typeface="Orgon Slab ExtraLight"/>
                <a:ea typeface="+mn-ea"/>
                <a:cs typeface="+mn-cs"/>
              </a:rPr>
              <a:t>Issue of concern: graduate students whose advisor departs from Missouri S&amp;T</a:t>
            </a:r>
          </a:p>
        </p:txBody>
      </p:sp>
      <p:sp>
        <p:nvSpPr>
          <p:cNvPr id="3" name="Content Placeholder 2">
            <a:extLst>
              <a:ext uri="{FF2B5EF4-FFF2-40B4-BE49-F238E27FC236}">
                <a16:creationId xmlns:a16="http://schemas.microsoft.com/office/drawing/2014/main" id="{58BFCEB8-04AA-48D0-9B7C-3BC6E21C421E}"/>
              </a:ext>
            </a:extLst>
          </p:cNvPr>
          <p:cNvSpPr>
            <a:spLocks noGrp="1"/>
          </p:cNvSpPr>
          <p:nvPr>
            <p:ph idx="1"/>
          </p:nvPr>
        </p:nvSpPr>
        <p:spPr>
          <a:xfrm>
            <a:off x="336821" y="2361440"/>
            <a:ext cx="7886700" cy="3263504"/>
          </a:xfrm>
        </p:spPr>
        <p:txBody>
          <a:bodyPr>
            <a:normAutofit/>
          </a:bodyPr>
          <a:lstStyle/>
          <a:p>
            <a:pPr marL="0" indent="0">
              <a:buNone/>
            </a:pPr>
            <a:r>
              <a:rPr lang="en-US" sz="2550" dirty="0">
                <a:solidFill>
                  <a:srgbClr val="509E2F"/>
                </a:solidFill>
                <a:latin typeface="Orgon Slab ExtraLight"/>
              </a:rPr>
              <a:t>Policy recommendation for the endorsement of the Faculty Senate:</a:t>
            </a:r>
          </a:p>
          <a:p>
            <a:pPr marL="0" indent="0">
              <a:buNone/>
            </a:pPr>
            <a:endParaRPr lang="en-US" sz="2550" dirty="0">
              <a:solidFill>
                <a:srgbClr val="509E2F"/>
              </a:solidFill>
              <a:latin typeface="Orgon Slab ExtraLight"/>
            </a:endParaRPr>
          </a:p>
          <a:p>
            <a:pPr marL="350044" indent="-350044"/>
            <a:r>
              <a:rPr lang="en-US" sz="2550" dirty="0">
                <a:solidFill>
                  <a:srgbClr val="509E2F"/>
                </a:solidFill>
                <a:latin typeface="Orgon Slab ExtraLight"/>
              </a:rPr>
              <a:t>The Department Chair should strive to identify an alternate advisor and alternate source of funding for students whose advisor departs from Missouri S&amp;T.</a:t>
            </a:r>
          </a:p>
          <a:p>
            <a:endParaRPr lang="en-US" sz="2400" dirty="0">
              <a:solidFill>
                <a:srgbClr val="509E2F"/>
              </a:solidFill>
              <a:latin typeface="Orgon Slab ExtraLight"/>
            </a:endParaRPr>
          </a:p>
          <a:p>
            <a:endParaRPr lang="en-US" dirty="0"/>
          </a:p>
        </p:txBody>
      </p:sp>
    </p:spTree>
    <p:extLst>
      <p:ext uri="{BB962C8B-B14F-4D97-AF65-F5344CB8AC3E}">
        <p14:creationId xmlns:p14="http://schemas.microsoft.com/office/powerpoint/2010/main" val="1828094787"/>
      </p:ext>
    </p:extLst>
  </p:cSld>
  <p:clrMapOvr>
    <a:masterClrMapping/>
  </p:clrMapOvr>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16180</TotalTime>
  <Words>3739</Words>
  <Application>Microsoft Office PowerPoint</Application>
  <PresentationFormat>On-screen Show (4:3)</PresentationFormat>
  <Paragraphs>448</Paragraphs>
  <Slides>57</Slides>
  <Notes>15</Notes>
  <HiddenSlides>0</HiddenSlides>
  <MMClips>0</MMClips>
  <ScaleCrop>false</ScaleCrop>
  <HeadingPairs>
    <vt:vector size="8" baseType="variant">
      <vt:variant>
        <vt:lpstr>Fonts Used</vt:lpstr>
      </vt:variant>
      <vt:variant>
        <vt:i4>12</vt:i4>
      </vt:variant>
      <vt:variant>
        <vt:lpstr>Theme</vt:lpstr>
      </vt:variant>
      <vt:variant>
        <vt:i4>15</vt:i4>
      </vt:variant>
      <vt:variant>
        <vt:lpstr>Embedded OLE Servers</vt:lpstr>
      </vt:variant>
      <vt:variant>
        <vt:i4>1</vt:i4>
      </vt:variant>
      <vt:variant>
        <vt:lpstr>Slide Titles</vt:lpstr>
      </vt:variant>
      <vt:variant>
        <vt:i4>57</vt:i4>
      </vt:variant>
    </vt:vector>
  </HeadingPairs>
  <TitlesOfParts>
    <vt:vector size="85" baseType="lpstr">
      <vt:lpstr>Arial</vt:lpstr>
      <vt:lpstr>Calibri</vt:lpstr>
      <vt:lpstr>Calibri Light</vt:lpstr>
      <vt:lpstr>Courier New</vt:lpstr>
      <vt:lpstr>Encode Sans Normal Black</vt:lpstr>
      <vt:lpstr>Lucida Grande</vt:lpstr>
      <vt:lpstr>Orgon Slab</vt:lpstr>
      <vt:lpstr>Orgon Slab ExtraLight</vt:lpstr>
      <vt:lpstr>Orgon Slab Light</vt:lpstr>
      <vt:lpstr>Orgon Slab Medium</vt:lpstr>
      <vt:lpstr>Times New Roman</vt:lpstr>
      <vt:lpstr>Wingdings</vt:lpstr>
      <vt:lpstr>1_Custom Design</vt:lpstr>
      <vt:lpstr>3_Custom Design</vt:lpstr>
      <vt:lpstr>32_Custom Design</vt:lpstr>
      <vt:lpstr>33_Custom Design</vt:lpstr>
      <vt:lpstr>34_Custom Design</vt:lpstr>
      <vt:lpstr>35_Custom Design</vt:lpstr>
      <vt:lpstr>2_Custom Design</vt:lpstr>
      <vt:lpstr>23_Custom Design</vt:lpstr>
      <vt:lpstr>4_Custom Design</vt:lpstr>
      <vt:lpstr>5_Custom Design</vt:lpstr>
      <vt:lpstr>6_Custom Design</vt:lpstr>
      <vt:lpstr>7_Custom Design</vt:lpstr>
      <vt:lpstr>Office Theme</vt:lpstr>
      <vt:lpstr>1_Office Theme</vt:lpstr>
      <vt:lpstr>8_Custom Design</vt:lpstr>
      <vt:lpstr>KGPlot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 of concern: graduate students whose advisor departs from Missouri S&amp;T</vt:lpstr>
      <vt:lpstr>Issue of concern: graduate students whose advisor departs from Missouri S&amp;T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Picture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House, Misty M.</cp:lastModifiedBy>
  <cp:revision>351</cp:revision>
  <cp:lastPrinted>2021-01-28T18:57:52Z</cp:lastPrinted>
  <dcterms:created xsi:type="dcterms:W3CDTF">2014-10-14T00:51:43Z</dcterms:created>
  <dcterms:modified xsi:type="dcterms:W3CDTF">2021-02-25T17:15:34Z</dcterms:modified>
</cp:coreProperties>
</file>